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5143500" cx="9144000"/>
  <p:notesSz cx="6858000" cy="9144000"/>
  <p:embeddedFontLst>
    <p:embeddedFont>
      <p:font typeface="Raleway SemiBold"/>
      <p:regular r:id="rId84"/>
      <p:bold r:id="rId85"/>
      <p:italic r:id="rId86"/>
      <p:boldItalic r:id="rId87"/>
    </p:embeddedFont>
    <p:embeddedFont>
      <p:font typeface="Raleway"/>
      <p:regular r:id="rId88"/>
      <p:bold r:id="rId89"/>
      <p:italic r:id="rId90"/>
      <p:boldItalic r:id="rId91"/>
    </p:embeddedFont>
    <p:embeddedFont>
      <p:font typeface="Roboto"/>
      <p:regular r:id="rId92"/>
      <p:bold r:id="rId93"/>
      <p:italic r:id="rId94"/>
      <p:boldItalic r:id="rId95"/>
    </p:embeddedFont>
    <p:embeddedFont>
      <p:font typeface="Proxima Nova"/>
      <p:regular r:id="rId96"/>
      <p:bold r:id="rId97"/>
      <p:italic r:id="rId98"/>
      <p:boldItalic r:id="rId99"/>
    </p:embeddedFont>
    <p:embeddedFont>
      <p:font typeface="Montserrat"/>
      <p:regular r:id="rId100"/>
      <p:bold r:id="rId101"/>
      <p:italic r:id="rId102"/>
      <p:boldItalic r:id="rId103"/>
    </p:embeddedFont>
    <p:embeddedFont>
      <p:font typeface="Montserrat Medium"/>
      <p:regular r:id="rId104"/>
      <p:bold r:id="rId105"/>
      <p:italic r:id="rId106"/>
      <p:boldItalic r:id="rId107"/>
    </p:embeddedFont>
    <p:embeddedFont>
      <p:font typeface="Montserrat Light"/>
      <p:regular r:id="rId108"/>
      <p:bold r:id="rId109"/>
      <p:italic r:id="rId110"/>
      <p:boldItalic r:id="rId111"/>
    </p:embeddedFont>
    <p:embeddedFont>
      <p:font typeface="Raleway Medium"/>
      <p:regular r:id="rId112"/>
      <p:bold r:id="rId113"/>
      <p:italic r:id="rId114"/>
      <p:boldItalic r:id="rId115"/>
    </p:embeddedFont>
    <p:embeddedFont>
      <p:font typeface="Proxima Nova Semibold"/>
      <p:regular r:id="rId116"/>
      <p:bold r:id="rId117"/>
      <p:boldItalic r:id="rId118"/>
    </p:embeddedFont>
    <p:embeddedFont>
      <p:font typeface="Barlow Light"/>
      <p:regular r:id="rId119"/>
      <p:bold r:id="rId120"/>
      <p:italic r:id="rId121"/>
      <p:boldItalic r:id="rId122"/>
    </p:embeddedFont>
    <p:embeddedFont>
      <p:font typeface="Barlow"/>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584F97-0E81-4968-9A15-21D4692527A8}">
  <a:tblStyle styleId="{07584F97-0E81-4968-9A15-21D4692527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ontserratMedium-boldItalic.fntdata"/><Relationship Id="rId106" Type="http://schemas.openxmlformats.org/officeDocument/2006/relationships/font" Target="fonts/MontserratMedium-italic.fntdata"/><Relationship Id="rId105" Type="http://schemas.openxmlformats.org/officeDocument/2006/relationships/font" Target="fonts/MontserratMedium-bold.fntdata"/><Relationship Id="rId104" Type="http://schemas.openxmlformats.org/officeDocument/2006/relationships/font" Target="fonts/MontserratMedium-regular.fntdata"/><Relationship Id="rId109" Type="http://schemas.openxmlformats.org/officeDocument/2006/relationships/font" Target="fonts/MontserratLight-bold.fntdata"/><Relationship Id="rId108" Type="http://schemas.openxmlformats.org/officeDocument/2006/relationships/font" Target="fonts/MontserratLight-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ontserrat-boldItalic.fntdata"/><Relationship Id="rId102" Type="http://schemas.openxmlformats.org/officeDocument/2006/relationships/font" Target="fonts/Montserrat-italic.fntdata"/><Relationship Id="rId101" Type="http://schemas.openxmlformats.org/officeDocument/2006/relationships/font" Target="fonts/Montserrat-bold.fntdata"/><Relationship Id="rId100" Type="http://schemas.openxmlformats.org/officeDocument/2006/relationships/font" Target="fonts/Montserra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6" Type="http://schemas.openxmlformats.org/officeDocument/2006/relationships/font" Target="fonts/Barlow-boldItalic.fntdata"/><Relationship Id="rId26" Type="http://schemas.openxmlformats.org/officeDocument/2006/relationships/slide" Target="slides/slide19.xml"/><Relationship Id="rId121" Type="http://schemas.openxmlformats.org/officeDocument/2006/relationships/font" Target="fonts/BarlowLight-italic.fntdata"/><Relationship Id="rId25" Type="http://schemas.openxmlformats.org/officeDocument/2006/relationships/slide" Target="slides/slide18.xml"/><Relationship Id="rId120" Type="http://schemas.openxmlformats.org/officeDocument/2006/relationships/font" Target="fonts/BarlowLight-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Barlow-italic.fntdata"/><Relationship Id="rId29" Type="http://schemas.openxmlformats.org/officeDocument/2006/relationships/slide" Target="slides/slide22.xml"/><Relationship Id="rId124" Type="http://schemas.openxmlformats.org/officeDocument/2006/relationships/font" Target="fonts/Barlow-bold.fntdata"/><Relationship Id="rId123" Type="http://schemas.openxmlformats.org/officeDocument/2006/relationships/font" Target="fonts/Barlow-regular.fntdata"/><Relationship Id="rId122" Type="http://schemas.openxmlformats.org/officeDocument/2006/relationships/font" Target="fonts/BarlowLight-boldItalic.fntdata"/><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ProximaNova-bold.fntdata"/><Relationship Id="rId96" Type="http://schemas.openxmlformats.org/officeDocument/2006/relationships/font" Target="fonts/ProximaNova-regular.fntdata"/><Relationship Id="rId11" Type="http://schemas.openxmlformats.org/officeDocument/2006/relationships/slide" Target="slides/slide4.xml"/><Relationship Id="rId99" Type="http://schemas.openxmlformats.org/officeDocument/2006/relationships/font" Target="fonts/ProximaNova-boldItalic.fntdata"/><Relationship Id="rId10" Type="http://schemas.openxmlformats.org/officeDocument/2006/relationships/slide" Target="slides/slide3.xml"/><Relationship Id="rId98" Type="http://schemas.openxmlformats.org/officeDocument/2006/relationships/font" Target="fonts/ProximaNova-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aleway-boldItalic.fntdata"/><Relationship Id="rId90" Type="http://schemas.openxmlformats.org/officeDocument/2006/relationships/font" Target="fonts/Raleway-italic.fntdata"/><Relationship Id="rId93" Type="http://schemas.openxmlformats.org/officeDocument/2006/relationships/font" Target="fonts/Roboto-bold.fntdata"/><Relationship Id="rId92" Type="http://schemas.openxmlformats.org/officeDocument/2006/relationships/font" Target="fonts/Roboto-regular.fntdata"/><Relationship Id="rId118" Type="http://schemas.openxmlformats.org/officeDocument/2006/relationships/font" Target="fonts/ProximaNovaSemibold-boldItalic.fntdata"/><Relationship Id="rId117" Type="http://schemas.openxmlformats.org/officeDocument/2006/relationships/font" Target="fonts/ProximaNovaSemibold-bold.fntdata"/><Relationship Id="rId116" Type="http://schemas.openxmlformats.org/officeDocument/2006/relationships/font" Target="fonts/ProximaNovaSemibold-regular.fntdata"/><Relationship Id="rId115" Type="http://schemas.openxmlformats.org/officeDocument/2006/relationships/font" Target="fonts/RalewayMedium-boldItalic.fntdata"/><Relationship Id="rId119" Type="http://schemas.openxmlformats.org/officeDocument/2006/relationships/font" Target="fonts/BarlowLight-regular.fntdata"/><Relationship Id="rId15" Type="http://schemas.openxmlformats.org/officeDocument/2006/relationships/slide" Target="slides/slide8.xml"/><Relationship Id="rId110" Type="http://schemas.openxmlformats.org/officeDocument/2006/relationships/font" Target="fonts/MontserratLight-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alewayMedium-italic.fntdata"/><Relationship Id="rId18" Type="http://schemas.openxmlformats.org/officeDocument/2006/relationships/slide" Target="slides/slide11.xml"/><Relationship Id="rId113" Type="http://schemas.openxmlformats.org/officeDocument/2006/relationships/font" Target="fonts/RalewayMedium-bold.fntdata"/><Relationship Id="rId112" Type="http://schemas.openxmlformats.org/officeDocument/2006/relationships/font" Target="fonts/RalewayMedium-regular.fntdata"/><Relationship Id="rId111" Type="http://schemas.openxmlformats.org/officeDocument/2006/relationships/font" Target="fonts/MontserratLight-boldItalic.fntdata"/><Relationship Id="rId84" Type="http://schemas.openxmlformats.org/officeDocument/2006/relationships/font" Target="fonts/RalewaySemiBold-regular.fntdata"/><Relationship Id="rId83" Type="http://schemas.openxmlformats.org/officeDocument/2006/relationships/slide" Target="slides/slide76.xml"/><Relationship Id="rId86" Type="http://schemas.openxmlformats.org/officeDocument/2006/relationships/font" Target="fonts/RalewaySemiBold-italic.fntdata"/><Relationship Id="rId85" Type="http://schemas.openxmlformats.org/officeDocument/2006/relationships/font" Target="fonts/RalewaySemiBold-bold.fntdata"/><Relationship Id="rId88" Type="http://schemas.openxmlformats.org/officeDocument/2006/relationships/font" Target="fonts/Raleway-regular.fntdata"/><Relationship Id="rId87" Type="http://schemas.openxmlformats.org/officeDocument/2006/relationships/font" Target="fonts/RalewaySemiBold-boldItalic.fntdata"/><Relationship Id="rId89" Type="http://schemas.openxmlformats.org/officeDocument/2006/relationships/font" Target="fonts/Raleway-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fffdf174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7fffdf174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7df1ea9650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7df1ea965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SLIDES_API1465996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SLIDES_API1465996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True or False</a:t>
            </a:r>
            <a:endParaRPr b="1">
              <a:solidFill>
                <a:schemeClr val="dk1"/>
              </a:solidFill>
            </a:endParaRPr>
          </a:p>
          <a:p>
            <a:pPr indent="0" lvl="0" marL="0" rtl="0" algn="l">
              <a:spcBef>
                <a:spcPts val="0"/>
              </a:spcBef>
              <a:spcAft>
                <a:spcPts val="0"/>
              </a:spcAft>
              <a:buNone/>
            </a:pPr>
            <a:r>
              <a:rPr lang="tr-TR">
                <a:solidFill>
                  <a:schemeClr val="dk1"/>
                </a:solidFill>
              </a:rPr>
              <a:t>Use this template to do a quick check of students’ perceptions during your lesson.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tr-TR">
                <a:solidFill>
                  <a:schemeClr val="dk1"/>
                </a:solidFill>
              </a:rPr>
              <a:t>🍐 This is a Pear Deck Multiple Choice Slide. Your current options are: A: True, B: False, </a:t>
            </a:r>
            <a:endParaRPr>
              <a:solidFill>
                <a:schemeClr val="dk1"/>
              </a:solidFill>
            </a:endParaRPr>
          </a:p>
          <a:p>
            <a:pPr indent="0" lvl="0" marL="0" rtl="0" algn="l">
              <a:spcBef>
                <a:spcPts val="0"/>
              </a:spcBef>
              <a:spcAft>
                <a:spcPts val="0"/>
              </a:spcAft>
              <a:buNone/>
            </a:pPr>
            <a:r>
              <a:rPr lang="tr-TR">
                <a:solidFill>
                  <a:schemeClr val="dk1"/>
                </a:solidFill>
              </a:rPr>
              <a:t>🍐 To edit the type of question or choices, go back to the "Ask Students a Question" in the Pear Deck sidebar.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7df1ea9650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7df1ea965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6eddfce9c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6eddfce9c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7df1ea9650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7df1ea9650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7df1ea9650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7df1ea965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df1ea965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7df1ea965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df1ea9650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7df1ea9650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fffdf1746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7fffdf1746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7df1ea9650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7df1ea965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847f58444c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847f58444c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7fffdf1746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7fffdf1746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7fffdf1746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7fffdf1746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f48891d2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7f48891d2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7fffdf1746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7fffdf1746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7fffdf1746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7fffdf1746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7fffdf1746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7fffdf1746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fffdf1746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7fffdf1746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7fffdf1746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7fffdf1746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7fffdf174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7fffdf1746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7fffdf1746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7fffdf1746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7fffdf1746_0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7fffdf1746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fffdf1746_0_7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7fffdf1746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847f58444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847f5844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47f58444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847f58444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47f58444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847f58444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fffdf1746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7fffdf1746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7f48891d26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7f48891d2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fffdf1746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7fffdf1746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SLIDES_API9846726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SLIDES_API9846726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solidFill>
                  <a:schemeClr val="dk1"/>
                </a:solidFill>
              </a:rPr>
              <a:t>Hard or Easy</a:t>
            </a:r>
            <a:endParaRPr b="1">
              <a:solidFill>
                <a:schemeClr val="dk1"/>
              </a:solidFill>
            </a:endParaRPr>
          </a:p>
          <a:p>
            <a:pPr indent="0" lvl="0" marL="0" rtl="0" algn="l">
              <a:spcBef>
                <a:spcPts val="0"/>
              </a:spcBef>
              <a:spcAft>
                <a:spcPts val="0"/>
              </a:spcAft>
              <a:buNone/>
            </a:pPr>
            <a:r>
              <a:rPr lang="tr-TR">
                <a:solidFill>
                  <a:schemeClr val="dk1"/>
                </a:solidFill>
              </a:rPr>
              <a:t>Use this template to do a quick temperature check and self-reflection about the homework. You can learn which students might have struggled with the assignment and therefore might need more attention today.</a:t>
            </a:r>
            <a:endParaRPr>
              <a:solidFill>
                <a:schemeClr val="dk1"/>
              </a:solidFill>
            </a:endParaRPr>
          </a:p>
          <a:p>
            <a:pPr indent="0" lvl="0" marL="0" rtl="0" algn="l">
              <a:spcBef>
                <a:spcPts val="0"/>
              </a:spcBef>
              <a:spcAft>
                <a:spcPts val="0"/>
              </a:spcAft>
              <a:buNone/>
            </a:pPr>
            <a:r>
              <a:rPr lang="tr-TR">
                <a:solidFill>
                  <a:schemeClr val="dk1"/>
                </a:solidFill>
              </a:rPr>
              <a:t>🍐 This is a Pear Deck Draggable™ Slide. </a:t>
            </a:r>
            <a:endParaRPr>
              <a:solidFill>
                <a:schemeClr val="dk1"/>
              </a:solidFill>
            </a:endParaRPr>
          </a:p>
          <a:p>
            <a:pPr indent="0" lvl="0" marL="0" rtl="0" algn="l">
              <a:spcBef>
                <a:spcPts val="0"/>
              </a:spcBef>
              <a:spcAft>
                <a:spcPts val="0"/>
              </a:spcAft>
              <a:buNone/>
            </a:pPr>
            <a:r>
              <a:rPr lang="tr-TR">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f48891d26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7f48891d2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7f48891d26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7f48891d2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7fffdf1746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7fffdf1746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7fffdf1746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7fffdf1746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 This is a Pear Deck Text Slide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 To edit the type of question, go back to the "Ask Students a Question" in the Pear Deck sidebar.</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rPr lang="tr-TR" sz="1450">
                <a:solidFill>
                  <a:srgbClr val="373A3C"/>
                </a:solidFill>
                <a:highlight>
                  <a:srgbClr val="FFFFFF"/>
                </a:highlight>
              </a:rPr>
              <a:t>As you can see, the .readline(13) reads 13 chars through the line and it continues to read 13 chars each until the line ends, and only then passes to the next line. In this example, considering the first line consists of 27 characters, the print(sea.readline(13)) syntax can read the entire line in a total of three repetitions. The output has two empty lines. One of them is caused by the last character (\n) of the first line and the other is because of the default empty line that the .readline() method puts between each line.</a:t>
            </a:r>
            <a:endParaRPr sz="1450">
              <a:solidFill>
                <a:srgbClr val="373A3C"/>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fffdf1746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7fffdf1746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As you can see, the </a:t>
            </a:r>
            <a:r>
              <a:rPr lang="tr-TR">
                <a:solidFill>
                  <a:srgbClr val="FF0000"/>
                </a:solidFill>
                <a:highlight>
                  <a:srgbClr val="F0F0F0"/>
                </a:highlight>
                <a:latin typeface="Consolas"/>
                <a:ea typeface="Consolas"/>
                <a:cs typeface="Consolas"/>
                <a:sym typeface="Consolas"/>
              </a:rPr>
              <a:t>.readline(13)</a:t>
            </a:r>
            <a:r>
              <a:rPr lang="tr-TR" sz="1450">
                <a:solidFill>
                  <a:srgbClr val="373A3C"/>
                </a:solidFill>
                <a:highlight>
                  <a:srgbClr val="FFFFFF"/>
                </a:highlight>
              </a:rPr>
              <a:t> reads 13 chars through the line and it continues to read 13 chars each until the line ends, and only then passes to the next line. In this example, considering the first line consists of 27 characters, the </a:t>
            </a:r>
            <a:r>
              <a:rPr lang="tr-TR">
                <a:solidFill>
                  <a:srgbClr val="FF0000"/>
                </a:solidFill>
                <a:highlight>
                  <a:srgbClr val="F0F0F0"/>
                </a:highlight>
                <a:latin typeface="Consolas"/>
                <a:ea typeface="Consolas"/>
                <a:cs typeface="Consolas"/>
                <a:sym typeface="Consolas"/>
              </a:rPr>
              <a:t>print(sea.readline(13))</a:t>
            </a:r>
            <a:r>
              <a:rPr lang="tr-TR" sz="1450">
                <a:solidFill>
                  <a:srgbClr val="373A3C"/>
                </a:solidFill>
                <a:highlight>
                  <a:srgbClr val="FFFFFF"/>
                </a:highlight>
              </a:rPr>
              <a:t> syntax can read the entire line in a total of three repetitions. The output has two empty lines. One of them is caused by the last character (</a:t>
            </a:r>
            <a:r>
              <a:rPr lang="tr-TR">
                <a:solidFill>
                  <a:srgbClr val="FF0000"/>
                </a:solidFill>
                <a:highlight>
                  <a:srgbClr val="F0F0F0"/>
                </a:highlight>
                <a:latin typeface="Consolas"/>
                <a:ea typeface="Consolas"/>
                <a:cs typeface="Consolas"/>
                <a:sym typeface="Consolas"/>
              </a:rPr>
              <a:t>\n</a:t>
            </a:r>
            <a:r>
              <a:rPr lang="tr-TR" sz="1450">
                <a:solidFill>
                  <a:srgbClr val="373A3C"/>
                </a:solidFill>
                <a:highlight>
                  <a:srgbClr val="FFFFFF"/>
                </a:highlight>
              </a:rPr>
              <a:t>) of the first line and the other is because of the default empty line that the </a:t>
            </a:r>
            <a:r>
              <a:rPr lang="tr-TR">
                <a:solidFill>
                  <a:srgbClr val="FF0000"/>
                </a:solidFill>
                <a:highlight>
                  <a:srgbClr val="F0F0F0"/>
                </a:highlight>
                <a:latin typeface="Consolas"/>
                <a:ea typeface="Consolas"/>
                <a:cs typeface="Consolas"/>
                <a:sym typeface="Consolas"/>
              </a:rPr>
              <a:t>.readline()</a:t>
            </a:r>
            <a:r>
              <a:rPr lang="tr-TR" sz="1450">
                <a:solidFill>
                  <a:srgbClr val="373A3C"/>
                </a:solidFill>
                <a:highlight>
                  <a:srgbClr val="FFFFFF"/>
                </a:highlight>
              </a:rPr>
              <a:t> method puts between each line.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47f58444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847f58444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847f58444c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847f58444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847f58444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847f58444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47f58444c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847f58444c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7fffdf1746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7fffdf1746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fffdf174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7fffdf17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7f48891d26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7f48891d26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fffdf1746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7fffdf1746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As you can see in the output, all lines are displayed as separate elements of a list. You can easily see the fact that the newline character (</a:t>
            </a:r>
            <a:r>
              <a:rPr lang="tr-TR">
                <a:solidFill>
                  <a:srgbClr val="FF0000"/>
                </a:solidFill>
                <a:highlight>
                  <a:srgbClr val="F0F0F0"/>
                </a:highlight>
                <a:latin typeface="Consolas"/>
                <a:ea typeface="Consolas"/>
                <a:cs typeface="Consolas"/>
                <a:sym typeface="Consolas"/>
              </a:rPr>
              <a:t>\n</a:t>
            </a:r>
            <a:r>
              <a:rPr lang="tr-TR" sz="1450">
                <a:solidFill>
                  <a:srgbClr val="373A3C"/>
                </a:solidFill>
                <a:highlight>
                  <a:srgbClr val="FFFFFF"/>
                </a:highlight>
              </a:rPr>
              <a:t>) is a part of the line we've mentioned before.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724965cb77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724965cb7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a:t>🍐 This is a Pear Deck Text Slide </a:t>
            </a:r>
            <a:endParaRPr/>
          </a:p>
          <a:p>
            <a:pPr indent="0" lvl="0" marL="0" rtl="0" algn="l">
              <a:lnSpc>
                <a:spcPct val="100000"/>
              </a:lnSpc>
              <a:spcBef>
                <a:spcPts val="0"/>
              </a:spcBef>
              <a:spcAft>
                <a:spcPts val="0"/>
              </a:spcAft>
              <a:buSzPts val="1400"/>
              <a:buNone/>
            </a:pPr>
            <a:r>
              <a:rPr lang="tr-TR"/>
              <a:t>🍐 To edit the type of question,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7fffdf1746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7fffdf1746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The position of the stream (cursor) makes sense when using these methods. If we make the file read using one of these methods, each time we use the </a:t>
            </a:r>
            <a:r>
              <a:rPr lang="tr-TR">
                <a:solidFill>
                  <a:srgbClr val="FF0000"/>
                </a:solidFill>
                <a:highlight>
                  <a:srgbClr val="F0F0F0"/>
                </a:highlight>
                <a:latin typeface="Consolas"/>
                <a:ea typeface="Consolas"/>
                <a:cs typeface="Consolas"/>
                <a:sym typeface="Consolas"/>
              </a:rPr>
              <a:t>print(</a:t>
            </a:r>
            <a:r>
              <a:rPr i="1" lang="tr-TR">
                <a:solidFill>
                  <a:srgbClr val="FF0000"/>
                </a:solidFill>
                <a:highlight>
                  <a:srgbClr val="F0F0F0"/>
                </a:highlight>
                <a:latin typeface="Consolas"/>
                <a:ea typeface="Consolas"/>
                <a:cs typeface="Consolas"/>
                <a:sym typeface="Consolas"/>
              </a:rPr>
              <a:t>method</a:t>
            </a:r>
            <a:r>
              <a:rPr lang="tr-TR">
                <a:solidFill>
                  <a:srgbClr val="FF0000"/>
                </a:solidFill>
                <a:highlight>
                  <a:srgbClr val="F0F0F0"/>
                </a:highlight>
                <a:latin typeface="Consolas"/>
                <a:ea typeface="Consolas"/>
                <a:cs typeface="Consolas"/>
                <a:sym typeface="Consolas"/>
              </a:rPr>
              <a:t>)</a:t>
            </a:r>
            <a:r>
              <a:rPr lang="tr-TR" sz="1450">
                <a:solidFill>
                  <a:srgbClr val="373A3C"/>
                </a:solidFill>
                <a:highlight>
                  <a:srgbClr val="FFFFFF"/>
                </a:highlight>
              </a:rPr>
              <a:t> syntax it continues reading from where the cursor is.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724965cb7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724965cb7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847f58444c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847f58444c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847f58444c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847f58444c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47f58444c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847f58444c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847f58444c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847f58444c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7fffdf1746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7fffdf1746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724965cb77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724965cb7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7fffdf1746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7fffdf1746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In this way, especially large text files can be read easily and practically. This method gives us the opportunity to read the line we want, as well as freeing us from syntax repetition.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724965cb7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724965cb7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847f58444c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847f58444c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47f58444c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847f58444c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847f58444c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847f58444c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847f58444c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847f58444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847f58444c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847f58444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47f58444c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847f58444c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7fffdf1746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7fffdf1746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df1ea9650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7df1ea965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6eddfce9c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6eddfce9c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7fffdf1746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7fffdf1746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7fffdf1746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7fffdf1746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724965cb77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724965cb7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50">
                <a:solidFill>
                  <a:srgbClr val="373A3C"/>
                </a:solidFill>
                <a:highlight>
                  <a:srgbClr val="FFFFFF"/>
                </a:highlight>
              </a:rPr>
              <a:t>As you can see, in this case, we don't need to use the </a:t>
            </a:r>
            <a:r>
              <a:rPr lang="tr-TR">
                <a:solidFill>
                  <a:srgbClr val="FF0000"/>
                </a:solidFill>
                <a:highlight>
                  <a:srgbClr val="F0F0F0"/>
                </a:highlight>
                <a:latin typeface="Consolas"/>
                <a:ea typeface="Consolas"/>
                <a:cs typeface="Consolas"/>
                <a:sym typeface="Consolas"/>
              </a:rPr>
              <a:t>close()</a:t>
            </a:r>
            <a:r>
              <a:rPr lang="tr-TR" sz="1450">
                <a:solidFill>
                  <a:srgbClr val="373A3C"/>
                </a:solidFill>
                <a:highlight>
                  <a:srgbClr val="FFFFFF"/>
                </a:highlight>
              </a:rPr>
              <a:t> method to close the file. It does this on its own.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SLIDES_API20936076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SLIDES_API20936076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Instructions Template</a:t>
            </a:r>
            <a:endParaRPr b="1"/>
          </a:p>
          <a:p>
            <a:pPr indent="0" lvl="0" marL="0" rtl="0" algn="l">
              <a:spcBef>
                <a:spcPts val="0"/>
              </a:spcBef>
              <a:spcAft>
                <a:spcPts val="0"/>
              </a:spcAft>
              <a:buNone/>
            </a:pPr>
            <a:r>
              <a:rPr lang="tr-TR"/>
              <a:t>Use this template to display instructions for your activity. Everyone works at a different pace. Help students who finish early know appropriate ways to use their time. For example, maybe you want them to help their peers, discuss with a peer, move on to a more advanced activity, or do some quiet reading.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SLIDES_API142004810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SLIDES_API14200481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Temperature Check</a:t>
            </a:r>
            <a:endParaRPr b="1"/>
          </a:p>
          <a:p>
            <a:pPr indent="0" lvl="0" marL="0" rtl="0" algn="l">
              <a:spcBef>
                <a:spcPts val="0"/>
              </a:spcBef>
              <a:spcAft>
                <a:spcPts val="0"/>
              </a:spcAft>
              <a:buNone/>
            </a:pPr>
            <a:r>
              <a:rPr lang="tr-TR"/>
              <a:t>Get a sense for how well your lesson resonated with your students, or how engaged they were.</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 This is a Pear Deck Draggable™ Slide. </a:t>
            </a:r>
            <a:endParaRPr/>
          </a:p>
          <a:p>
            <a:pPr indent="0" lvl="0" marL="0" rtl="0" algn="l">
              <a:spcBef>
                <a:spcPts val="0"/>
              </a:spcBef>
              <a:spcAft>
                <a:spcPts val="0"/>
              </a:spcAft>
              <a:buNone/>
            </a:pPr>
            <a:r>
              <a:rPr lang="tr-TR"/>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21b960c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821b960c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df1ea965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7df1ea965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4" name="Google Shape;14;p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 name="Google Shape;65;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 name="Google Shape;6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 name="Google Shape;72;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 name="Google Shape;80;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 name="Google Shape;81;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8" name="Google Shape;88;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7" name="Google Shape;17;p3"/>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18" name="Google Shape;18;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9" name="Google Shape;19;p3"/>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2" name="Google Shape;22;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3" name="Google Shape;23;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25" name="Google Shape;25;p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sp>
        <p:nvSpPr>
          <p:cNvPr id="27" name="Google Shape;27;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30" name="Google Shape;30;p5"/>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a:lvl1pPr>
            <a:lvl2pPr indent="-342900" lvl="1" marL="914400" algn="l">
              <a:lnSpc>
                <a:spcPct val="110000"/>
              </a:lnSpc>
              <a:spcBef>
                <a:spcPts val="600"/>
              </a:spcBef>
              <a:spcAft>
                <a:spcPts val="0"/>
              </a:spcAft>
              <a:buClr>
                <a:srgbClr val="741B47"/>
              </a:buClr>
              <a:buSzPts val="1800"/>
              <a:buChar char="▹"/>
              <a:defRPr/>
            </a:lvl2pPr>
            <a:lvl3pPr indent="-342900" lvl="2" marL="1371600" algn="l">
              <a:lnSpc>
                <a:spcPct val="110000"/>
              </a:lnSpc>
              <a:spcBef>
                <a:spcPts val="600"/>
              </a:spcBef>
              <a:spcAft>
                <a:spcPts val="0"/>
              </a:spcAft>
              <a:buClr>
                <a:srgbClr val="741B47"/>
              </a:buClr>
              <a:buSzPts val="1800"/>
              <a:buChar char="▹"/>
              <a:defRPr/>
            </a:lvl3pPr>
            <a:lvl4pPr indent="-355600" lvl="3" marL="1828800" algn="l">
              <a:lnSpc>
                <a:spcPct val="110000"/>
              </a:lnSpc>
              <a:spcBef>
                <a:spcPts val="600"/>
              </a:spcBef>
              <a:spcAft>
                <a:spcPts val="0"/>
              </a:spcAft>
              <a:buClr>
                <a:srgbClr val="741B47"/>
              </a:buClr>
              <a:buSzPts val="2000"/>
              <a:buChar char="▹"/>
              <a:defRPr/>
            </a:lvl4pPr>
            <a:lvl5pPr indent="-355600" lvl="4" marL="2286000" algn="l">
              <a:lnSpc>
                <a:spcPct val="110000"/>
              </a:lnSpc>
              <a:spcBef>
                <a:spcPts val="600"/>
              </a:spcBef>
              <a:spcAft>
                <a:spcPts val="0"/>
              </a:spcAft>
              <a:buClr>
                <a:srgbClr val="741B47"/>
              </a:buClr>
              <a:buSzPts val="2000"/>
              <a:buChar char="▹"/>
              <a:defRPr/>
            </a:lvl5pPr>
            <a:lvl6pPr indent="-355600" lvl="5" marL="2743200" algn="l">
              <a:lnSpc>
                <a:spcPct val="110000"/>
              </a:lnSpc>
              <a:spcBef>
                <a:spcPts val="600"/>
              </a:spcBef>
              <a:spcAft>
                <a:spcPts val="0"/>
              </a:spcAft>
              <a:buClr>
                <a:srgbClr val="741B47"/>
              </a:buClr>
              <a:buSzPts val="2000"/>
              <a:buChar char="▹"/>
              <a:defRPr/>
            </a:lvl6pPr>
            <a:lvl7pPr indent="-355600" lvl="6" marL="3200400" algn="l">
              <a:lnSpc>
                <a:spcPct val="110000"/>
              </a:lnSpc>
              <a:spcBef>
                <a:spcPts val="600"/>
              </a:spcBef>
              <a:spcAft>
                <a:spcPts val="0"/>
              </a:spcAft>
              <a:buClr>
                <a:srgbClr val="741B47"/>
              </a:buClr>
              <a:buSzPts val="2000"/>
              <a:buChar char="▹"/>
              <a:defRPr/>
            </a:lvl7pPr>
            <a:lvl8pPr indent="-355600" lvl="7" marL="3657600" algn="l">
              <a:lnSpc>
                <a:spcPct val="110000"/>
              </a:lnSpc>
              <a:spcBef>
                <a:spcPts val="600"/>
              </a:spcBef>
              <a:spcAft>
                <a:spcPts val="0"/>
              </a:spcAft>
              <a:buClr>
                <a:srgbClr val="741B47"/>
              </a:buClr>
              <a:buSzPts val="2000"/>
              <a:buChar char="▹"/>
              <a:defRPr/>
            </a:lvl8pPr>
            <a:lvl9pPr indent="-355600" lvl="8" marL="4114800" algn="l">
              <a:lnSpc>
                <a:spcPct val="110000"/>
              </a:lnSpc>
              <a:spcBef>
                <a:spcPts val="600"/>
              </a:spcBef>
              <a:spcAft>
                <a:spcPts val="0"/>
              </a:spcAft>
              <a:buClr>
                <a:srgbClr val="741B47"/>
              </a:buClr>
              <a:buSzPts val="2000"/>
              <a:buChar char="▹"/>
              <a:defRPr/>
            </a:lvl9pPr>
          </a:lstStyle>
          <a:p/>
        </p:txBody>
      </p:sp>
      <p:sp>
        <p:nvSpPr>
          <p:cNvPr id="31" name="Google Shape;31;p5"/>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32" name="Google Shape;32;p5"/>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33" name="Google Shape;33;p5"/>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6" name="Google Shape;36;p6"/>
          <p:cNvSpPr txBox="1"/>
          <p:nvPr>
            <p:ph idx="1" type="body"/>
          </p:nvPr>
        </p:nvSpPr>
        <p:spPr>
          <a:xfrm>
            <a:off x="457200" y="1462350"/>
            <a:ext cx="4369500" cy="34416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rgbClr val="741B47"/>
              </a:buClr>
              <a:buSzPts val="1800"/>
              <a:buChar char="▸"/>
              <a:defRPr sz="1800"/>
            </a:lvl1pPr>
            <a:lvl2pPr indent="-342900" lvl="1" marL="914400" algn="l">
              <a:lnSpc>
                <a:spcPct val="110000"/>
              </a:lnSpc>
              <a:spcBef>
                <a:spcPts val="600"/>
              </a:spcBef>
              <a:spcAft>
                <a:spcPts val="0"/>
              </a:spcAft>
              <a:buClr>
                <a:srgbClr val="741B47"/>
              </a:buClr>
              <a:buSzPts val="1800"/>
              <a:buChar char="▹"/>
              <a:defRPr sz="1800"/>
            </a:lvl2pPr>
            <a:lvl3pPr indent="-342900" lvl="2" marL="1371600" algn="l">
              <a:lnSpc>
                <a:spcPct val="110000"/>
              </a:lnSpc>
              <a:spcBef>
                <a:spcPts val="600"/>
              </a:spcBef>
              <a:spcAft>
                <a:spcPts val="0"/>
              </a:spcAft>
              <a:buClr>
                <a:srgbClr val="741B47"/>
              </a:buClr>
              <a:buSzPts val="1800"/>
              <a:buChar char="▹"/>
              <a:defRPr sz="1800"/>
            </a:lvl3pPr>
            <a:lvl4pPr indent="-342900" lvl="3" marL="1828800" algn="l">
              <a:lnSpc>
                <a:spcPct val="110000"/>
              </a:lnSpc>
              <a:spcBef>
                <a:spcPts val="600"/>
              </a:spcBef>
              <a:spcAft>
                <a:spcPts val="0"/>
              </a:spcAft>
              <a:buClr>
                <a:srgbClr val="741B47"/>
              </a:buClr>
              <a:buSzPts val="1800"/>
              <a:buChar char="▹"/>
              <a:defRPr sz="1800"/>
            </a:lvl4pPr>
            <a:lvl5pPr indent="-342900" lvl="4" marL="2286000" algn="l">
              <a:lnSpc>
                <a:spcPct val="110000"/>
              </a:lnSpc>
              <a:spcBef>
                <a:spcPts val="600"/>
              </a:spcBef>
              <a:spcAft>
                <a:spcPts val="0"/>
              </a:spcAft>
              <a:buClr>
                <a:srgbClr val="741B47"/>
              </a:buClr>
              <a:buSzPts val="1800"/>
              <a:buChar char="▹"/>
              <a:defRPr sz="1800"/>
            </a:lvl5pPr>
            <a:lvl6pPr indent="-342900" lvl="5" marL="2743200" algn="l">
              <a:lnSpc>
                <a:spcPct val="110000"/>
              </a:lnSpc>
              <a:spcBef>
                <a:spcPts val="600"/>
              </a:spcBef>
              <a:spcAft>
                <a:spcPts val="0"/>
              </a:spcAft>
              <a:buClr>
                <a:srgbClr val="741B47"/>
              </a:buClr>
              <a:buSzPts val="1800"/>
              <a:buChar char="▹"/>
              <a:defRPr sz="1800"/>
            </a:lvl6pPr>
            <a:lvl7pPr indent="-342900" lvl="6" marL="3200400" algn="l">
              <a:lnSpc>
                <a:spcPct val="110000"/>
              </a:lnSpc>
              <a:spcBef>
                <a:spcPts val="600"/>
              </a:spcBef>
              <a:spcAft>
                <a:spcPts val="0"/>
              </a:spcAft>
              <a:buClr>
                <a:srgbClr val="741B47"/>
              </a:buClr>
              <a:buSzPts val="1800"/>
              <a:buChar char="▹"/>
              <a:defRPr sz="1800"/>
            </a:lvl7pPr>
            <a:lvl8pPr indent="-342900" lvl="7" marL="3657600" algn="l">
              <a:lnSpc>
                <a:spcPct val="110000"/>
              </a:lnSpc>
              <a:spcBef>
                <a:spcPts val="600"/>
              </a:spcBef>
              <a:spcAft>
                <a:spcPts val="0"/>
              </a:spcAft>
              <a:buClr>
                <a:srgbClr val="741B47"/>
              </a:buClr>
              <a:buSzPts val="1800"/>
              <a:buChar char="▹"/>
              <a:defRPr sz="1800"/>
            </a:lvl8pPr>
            <a:lvl9pPr indent="-342900" lvl="8" marL="4114800" algn="l">
              <a:lnSpc>
                <a:spcPct val="110000"/>
              </a:lnSpc>
              <a:spcBef>
                <a:spcPts val="600"/>
              </a:spcBef>
              <a:spcAft>
                <a:spcPts val="0"/>
              </a:spcAft>
              <a:buClr>
                <a:srgbClr val="741B47"/>
              </a:buClr>
              <a:buSzPts val="1800"/>
              <a:buChar char="▹"/>
              <a:defRPr sz="1800"/>
            </a:lvl9pPr>
          </a:lstStyle>
          <a:p/>
        </p:txBody>
      </p:sp>
      <p:sp>
        <p:nvSpPr>
          <p:cNvPr id="37" name="Google Shape;37;p6"/>
          <p:cNvSpPr txBox="1"/>
          <p:nvPr>
            <p:ph idx="12" type="sldNum"/>
          </p:nvPr>
        </p:nvSpPr>
        <p:spPr>
          <a:xfrm>
            <a:off x="8943350" y="4903875"/>
            <a:ext cx="1626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sp>
        <p:nvSpPr>
          <p:cNvPr id="38" name="Google Shape;38;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pic>
        <p:nvPicPr>
          <p:cNvPr id="40" name="Google Shape;40;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1" name="Google Shape;41;p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2" name="Shape 42"/>
        <p:cNvGrpSpPr/>
        <p:nvPr/>
      </p:nvGrpSpPr>
      <p:grpSpPr>
        <a:xfrm>
          <a:off x="0" y="0"/>
          <a:ext cx="0" cy="0"/>
          <a:chOff x="0" y="0"/>
          <a:chExt cx="0" cy="0"/>
        </a:xfrm>
      </p:grpSpPr>
      <p:sp>
        <p:nvSpPr>
          <p:cNvPr id="43" name="Google Shape;43;p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44" name="Google Shape;44;p7"/>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45" name="Google Shape;45;p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46" name="Google Shape;46;p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TR"/>
              <a:t>‹#›</a:t>
            </a:fld>
            <a:endParaRPr/>
          </a:p>
        </p:txBody>
      </p:sp>
      <p:pic>
        <p:nvPicPr>
          <p:cNvPr id="9" name="Google Shape;9;p1"/>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 name="Google Shape;49;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0" name="Google Shape;5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dontchangethislink.peardeckmagic.zone?eyJ0eXBlIjoibXVsdGlwbGVDaG9pY2UiLCJkcmFnZ2FibGVzIjpbeyJpZCI6ImRyYWdnYWJsZTAiLCJ0eXBlIjoiaWNvbiIsImljb24iOnsiaWQiOiJvYmplY3QtcGVhciJ9LCJjb2xvciI6IiM0MUJERUIifV0sImRyYWdnYWJsZVNpemUiOiIxMi45IiwiZW1iZWRkYWJsZVVybCI6Imh0dHBzOi8vIiwiYW5zd2VycyI6WyJUcnVlIiwiRmFsc2UiXX0=pearId=magic-pear-shape-identifier" TargetMode="External"/><Relationship Id="rId6" Type="http://schemas.openxmlformats.org/officeDocument/2006/relationships/image" Target="../media/image13.png"/><Relationship Id="rId7"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MyZTJlZGFjMl8wXzMwIiwic2xpZGVJZCI6Imc1YzJlMmVkYWMyXzBfMzAiLCJwcmVzZW50YXRpb25JZCI6IjFua2VEeGhoTEpNUVJ6ZGJMZlAxWUdaTXlYV3ZGbEg2emxSbElmNmhGZ1VrIiwidGVtcGxhdGVOYW1lIjoiSXMgdGhpcyBzdGF0ZW1lbnQgdHJ1ZSBvciBmYWxzZSIsImxhc3RFZGl0ZWRCeSI6IjEwOTY4NDQ1MTA3MjI4MDE2MDk1OSIsImNvbnRlbnRJbnN0YW5jZUlkIjoiMTY1ZjU4ZjA4ZmZkNDBkYjg5NDA3OGM1MmM4YjM4NmUifQ==pearId=magic-pear-metadata-identifi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6.png"/><Relationship Id="rId6" Type="http://schemas.openxmlformats.org/officeDocument/2006/relationships/hyperlink" Target="http://dontchangethislink.peardeckmagic.zone?eyJ0eXBlIjoiZ29vZ2xlLXNsaWRlcy1hZGRvbi1yZXNwb25zZS1mb290ZXIiLCJsYXN0RWRpdGVkQnkiOiIxMDk2ODQ0NTEwNzIyODAxNjA5NTkiLCJwcmVzZW50YXRpb25JZCI6IjFPV1JCR0ROejNIZGdjVHZLOTlUYzN0OUx5QXJtdURSMlYwRWZLY2dKNko4IiwiY29udGVudElkIjoiY3VzdG9tLXJlc3BvbnNlLWZyZWVSZXNwb25zZS10ZXh0Iiwic2xpZGVJZCI6Imc3ZmZmZGYxNzQ2XzBfNTkiLCJjb250ZW50SW5zdGFuY2VJZCI6IjFPV1JCR0ROejNIZGdjVHZLOTlUYzN0OUx5QXJtdURSMlYwRWZLY2dKNko4L2UxNTM4Mzg5LWVkMmUtNDRjYi1iMWRkLWZkMTNjMDU4OGNkYiJ9pearId=magic-pear-metadata-identifi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hyperlink" Target="http://dontchangethislink.peardeckmagic.zone?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A5Njg0NDUxMDcyMjgwMTYwOTU5IiwiY29udGVudEluc3RhbmNlSWQiOiI0MmEzNTQ1MjY0YWM0OWYxYTg1ZDBlOWNmYjhlMzRmMiJ9pearId=magic-pear-metadata-identifi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6.png"/><Relationship Id="rId6" Type="http://schemas.openxmlformats.org/officeDocument/2006/relationships/hyperlink" Target="http://dontchangethislink.peardeckmagic.zone?eyJ0eXBlIjoiZ29vZ2xlLXNsaWRlcy1hZGRvbi1yZXNwb25zZS1mb290ZXIiLCJsYXN0RWRpdGVkQnkiOiIxMDk2ODQ0NTEwNzIyODAxNjA5NTkiLCJwcmVzZW50YXRpb25JZCI6IjFPV1JCR0ROejNIZGdjVHZLOTlUYzN0OUx5QXJtdURSMlYwRWZLY2dKNko4IiwiY29udGVudElkIjoiY3VzdG9tLXJlc3BvbnNlLWZyZWVSZXNwb25zZS10ZXh0Iiwic2xpZGVJZCI6Imc3ZmZmZGYxNzQ2XzBfMTczIiwiY29udGVudEluc3RhbmNlSWQiOiIxT1dSQkdETnozSGRnY1R2Szk5VGMzdDlMeUFybXVEUjJWMEVmS2NnSjZKOC8wZDI0NzFjNi04NWY3LTQ2OWQtYjIyMy1lZGI3MWFkM2MxYzMifQ==pearId=magic-pear-metadata-identifi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6.png"/><Relationship Id="rId6" Type="http://schemas.openxmlformats.org/officeDocument/2006/relationships/hyperlink" Target="http://dontchangethislink.peardeckmagic.zone?eyJ0eXBlIjoiZ29vZ2xlLXNsaWRlcy1hZGRvbi1yZXNwb25zZS1mb290ZXIiLCJsYXN0RWRpdGVkQnkiOiIxMDk2ODQ0NTEwNzIyODAxNjA5NTkiLCJwcmVzZW50YXRpb25JZCI6IjFPV1JCR0ROejNIZGdjVHZLOTlUYzN0OUx5QXJtdURSMlYwRWZLY2dKNko4IiwiY29udGVudElkIjoiY3VzdG9tLXJlc3BvbnNlLWZyZWVSZXNwb25zZS10ZXh0Iiwic2xpZGVJZCI6Imc3MjQ5NjVjYjc3XzBfMyIsImNvbnRlbnRJbnN0YW5jZUlkIjoiMU9XUkJHRE56M0hkZ2NUdks5OVRjM3Q5THlBcm11RFIyVjBFZktjZ0o2SjgvYzI2OWZhZDQtNGMwYy00NGRkLWIzODgtNDFkZTEzZGU2NmYyIn0=pearId=magic-pear-metadata-identifier"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0.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2.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59.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hyperlink" Target="http://dontchangethislink.peardeckmagic.zone?eyJ0eXBlIjoiZ29vZ2xlLXNsaWRlcy1hZGRvbi10ZW1wbGF0ZS1saWJyYXJ5IiwiY2xhc3NUaW1lIjoiZHVyaW5nIiwiY29udGVudElkIjoiaHR0cHM6Ly9kb2NzLmdvb2dsZS5jb20vcHJlc2VudGF0aW9uL2QvMW5rZUR4aGhMSk1RUnpkYkxmUDFZR1pNeVhXdkZsSDZ6bFJsSWY2aEZnVWsvZWRpdCNzbGlkZT1pZC5nNWQwY2I4Y2VhM18wXzI0MCIsInNsaWRlSWQiOiJnNWQwY2I4Y2VhM18wXzI0MCIsInByZXNlbnRhdGlvbklkIjoiMW5rZUR4aGhMSk1RUnpkYkxmUDFZR1pNeVhXdkZsSDZ6bFJsSWY2aEZnVWsiLCJ0ZW1wbGF0ZU5hbWUiOiJGb3IgdGhpcyBhY3Rpdml0eSB5b3Ugd2lsbCIsImxhc3RFZGl0ZWRCeSI6IjEwOTY4NDQ1MTA3MjI4MDE2MDk1OSIsImNvbnRlbnRJbnN0YW5jZUlkIjoiMGRlNTcxMDBhM2FhNDc3MzlkNWY0NTk4OGUyYjYyMTQifQ==pearId=magic-pear-metadata-identifier"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hyperlink" Target="http://dontchangethislink.peardeckmagic.zone?eyJ0eXBlIjoiZHJhZ2dhYmxlIiwiZHJhZ2dhYmxlcyI6W3siaWQiOiJkcmFnZ2FibGUwIiwidHlwZSI6Imljb24iLCJpY29uIjp7ImlkIjoiZGVmYXVsdC1jaXJjbGUifSwiY29sb3IiOiIjNDFCREVCIn1dLCJkcmFnZ2FibGVTaXplIjoxMywiZW1iZWRkYWJsZVVybCI6Imh0dHBzOi8vIiwiYW5zd2VycyI6W119pearId=magic-pear-shape-identifier" TargetMode="External"/><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hyperlink" Target="http://dontchangethislink.peardeckmagic.zone?eyJ0eXBlIjoiZ29vZ2xlLXNsaWRlcy1hZGRvbi10ZW1wbGF0ZS1saWJyYXJ5IiwiY2xhc3NUaW1lIjoiZW5kIiwiY29udGVudElkIjoiaHR0cHM6Ly9kb2NzLmdvb2dsZS5jb20vcHJlc2VudGF0aW9uL2QvMTBaWVlfMFRMR1hLNTh2NjRIeDBnWjk0ZWJQS3l4Y3M3MDkxYjhPY3pKMk0vZWRpdCNzbGlkZT1pZC5nNWNlMDQ3MzMzYV8wXzExIiwic2xpZGVJZCI6Imc1Y2UwNDczMzNhXzBfMTEiLCJwcmVzZW50YXRpb25JZCI6IjEwWllZXzBUTEdYSzU4djY0SHgwZ1o5NGViUEt5eGNzNzA5MWI4T2N6SjJNIiwidGVtcGxhdGVOYW1lIjoiSG93IHdlbGwgZGlkIHlvdSBsaWtlIHRoaXMgbGVzc29uIiwibGFzdEVkaXRlZEJ5IjoiMTA5Njg0NDUxMDcyMjgwMTYwOTU5IiwiY29udGVudEluc3RhbmNlSWQiOiJkYjY5YzBiMGRhNDc0YzE5YjRkMThiYjM1MGQ1YjUxNyJ9pearId=magic-pear-metadata-identifie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20"/>
          <p:cNvGrpSpPr/>
          <p:nvPr/>
        </p:nvGrpSpPr>
        <p:grpSpPr>
          <a:xfrm>
            <a:off x="5122427" y="470551"/>
            <a:ext cx="3841143" cy="3893303"/>
            <a:chOff x="5122427" y="668001"/>
            <a:chExt cx="3841143" cy="3893303"/>
          </a:xfrm>
        </p:grpSpPr>
        <p:grpSp>
          <p:nvGrpSpPr>
            <p:cNvPr id="97" name="Google Shape;97;p20"/>
            <p:cNvGrpSpPr/>
            <p:nvPr/>
          </p:nvGrpSpPr>
          <p:grpSpPr>
            <a:xfrm>
              <a:off x="5144045" y="893590"/>
              <a:ext cx="2833667" cy="2964311"/>
              <a:chOff x="3860721" y="1330073"/>
              <a:chExt cx="3544299" cy="3707706"/>
            </a:xfrm>
          </p:grpSpPr>
          <p:sp>
            <p:nvSpPr>
              <p:cNvPr id="98" name="Google Shape;98;p2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2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2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2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2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2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2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2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2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2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2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2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2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2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2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2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2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2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2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2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2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2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2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2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2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2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2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2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2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2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2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2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2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2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2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2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2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2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2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2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2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2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2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2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2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2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2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2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2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2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2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2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2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2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2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2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2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2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2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2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2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2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2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2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2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2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2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2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2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2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2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2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2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2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2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2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2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2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2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2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2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2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2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2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2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2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2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2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2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2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2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2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2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2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2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2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2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2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2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2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2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2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2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05" name="Google Shape;205;p20"/>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20"/>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20"/>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20"/>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20"/>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20"/>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0"/>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20"/>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20"/>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20"/>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0"/>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20"/>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20"/>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20"/>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20"/>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20"/>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20"/>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20"/>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20"/>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20"/>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20"/>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20"/>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20"/>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20"/>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20"/>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20"/>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20"/>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20"/>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20"/>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0"/>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0"/>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6" name="Google Shape;236;p20"/>
            <p:cNvGrpSpPr/>
            <p:nvPr/>
          </p:nvGrpSpPr>
          <p:grpSpPr>
            <a:xfrm flipH="1">
              <a:off x="5678143" y="1227582"/>
              <a:ext cx="345795" cy="1043508"/>
              <a:chOff x="5678143" y="1151382"/>
              <a:chExt cx="345795" cy="1043508"/>
            </a:xfrm>
          </p:grpSpPr>
          <p:sp>
            <p:nvSpPr>
              <p:cNvPr id="237" name="Google Shape;237;p20"/>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20"/>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20"/>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20"/>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20"/>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20"/>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20"/>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20"/>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20"/>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20"/>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20"/>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20"/>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20"/>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20"/>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20"/>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20"/>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20"/>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54" name="Google Shape;254;p20"/>
            <p:cNvGrpSpPr/>
            <p:nvPr/>
          </p:nvGrpSpPr>
          <p:grpSpPr>
            <a:xfrm>
              <a:off x="5122427" y="3292365"/>
              <a:ext cx="823270" cy="1268939"/>
              <a:chOff x="5490177" y="3555452"/>
              <a:chExt cx="823270" cy="1268939"/>
            </a:xfrm>
          </p:grpSpPr>
          <p:sp>
            <p:nvSpPr>
              <p:cNvPr id="255" name="Google Shape;255;p20"/>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20"/>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20"/>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20"/>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20"/>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20"/>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20"/>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20"/>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20"/>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20"/>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20"/>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20"/>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20"/>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20"/>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20"/>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20"/>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20"/>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20"/>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20"/>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20"/>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20"/>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20"/>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20"/>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20"/>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20"/>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20"/>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20"/>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20"/>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20"/>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20"/>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20"/>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20"/>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20"/>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20"/>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20"/>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20"/>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20"/>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20"/>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20"/>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20"/>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20"/>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20"/>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20"/>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20"/>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20"/>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20"/>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20"/>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20"/>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20"/>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20"/>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20"/>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20"/>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20"/>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20"/>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20"/>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20"/>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20"/>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20"/>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20"/>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20"/>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20"/>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20"/>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20"/>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20"/>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20"/>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20"/>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20"/>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2" name="Google Shape;322;p20"/>
            <p:cNvGrpSpPr/>
            <p:nvPr/>
          </p:nvGrpSpPr>
          <p:grpSpPr>
            <a:xfrm>
              <a:off x="6544681" y="927100"/>
              <a:ext cx="264550" cy="200503"/>
              <a:chOff x="6621095" y="1452181"/>
              <a:chExt cx="330893" cy="250785"/>
            </a:xfrm>
          </p:grpSpPr>
          <p:sp>
            <p:nvSpPr>
              <p:cNvPr id="323" name="Google Shape;323;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8" name="Google Shape;328;p20"/>
            <p:cNvGrpSpPr/>
            <p:nvPr/>
          </p:nvGrpSpPr>
          <p:grpSpPr>
            <a:xfrm>
              <a:off x="7210360" y="1314224"/>
              <a:ext cx="264550" cy="200503"/>
              <a:chOff x="6621095" y="1452181"/>
              <a:chExt cx="330893" cy="250785"/>
            </a:xfrm>
          </p:grpSpPr>
          <p:sp>
            <p:nvSpPr>
              <p:cNvPr id="329" name="Google Shape;329;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4" name="Google Shape;334;p20"/>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20"/>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6" name="Google Shape;336;p20"/>
            <p:cNvGrpSpPr/>
            <p:nvPr/>
          </p:nvGrpSpPr>
          <p:grpSpPr>
            <a:xfrm flipH="1">
              <a:off x="8183211" y="2407472"/>
              <a:ext cx="780359" cy="1195999"/>
              <a:chOff x="3975528" y="3303922"/>
              <a:chExt cx="780359" cy="1195999"/>
            </a:xfrm>
          </p:grpSpPr>
          <p:sp>
            <p:nvSpPr>
              <p:cNvPr id="337" name="Google Shape;337;p20"/>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20"/>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20"/>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2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2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20"/>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20"/>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2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2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20"/>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20"/>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20"/>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2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2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5882"/>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20"/>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20"/>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20"/>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20"/>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20"/>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20"/>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20"/>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20"/>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20"/>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20"/>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20"/>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20"/>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63" name="Google Shape;363;p20"/>
              <p:cNvGrpSpPr/>
              <p:nvPr/>
            </p:nvGrpSpPr>
            <p:grpSpPr>
              <a:xfrm flipH="1">
                <a:off x="4321769" y="3621401"/>
                <a:ext cx="239005" cy="181217"/>
                <a:chOff x="6621095" y="1452181"/>
                <a:chExt cx="330893" cy="250785"/>
              </a:xfrm>
            </p:grpSpPr>
            <p:sp>
              <p:nvSpPr>
                <p:cNvPr id="364" name="Google Shape;364;p2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2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0980"/>
                  </a:srgbClr>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2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2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2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9" name="Google Shape;369;p20"/>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20"/>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a:effectLst>
                <a:outerShdw blurRad="57150" rotWithShape="0" algn="bl" dir="5400000" dist="19050">
                  <a:srgbClr val="000000">
                    <a:alpha val="4823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71" name="Google Shape;371;p20"/>
          <p:cNvSpPr txBox="1"/>
          <p:nvPr>
            <p:ph type="ctrTitle"/>
          </p:nvPr>
        </p:nvSpPr>
        <p:spPr>
          <a:xfrm>
            <a:off x="1090750" y="1863600"/>
            <a:ext cx="49482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a:solidFill>
                  <a:srgbClr val="741B47"/>
                </a:solidFill>
                <a:latin typeface="Raleway Medium"/>
                <a:ea typeface="Raleway Medium"/>
                <a:cs typeface="Raleway Medium"/>
                <a:sym typeface="Raleway Medium"/>
              </a:rPr>
              <a:t>Reading Files</a:t>
            </a:r>
            <a:endParaRPr>
              <a:solidFill>
                <a:srgbClr val="741B47"/>
              </a:solidFill>
              <a:latin typeface="Raleway Medium"/>
              <a:ea typeface="Raleway Medium"/>
              <a:cs typeface="Raleway Medium"/>
              <a:sym typeface="Raleway Medium"/>
            </a:endParaRPr>
          </a:p>
        </p:txBody>
      </p:sp>
      <p:pic>
        <p:nvPicPr>
          <p:cNvPr id="372" name="Google Shape;372;p20"/>
          <p:cNvPicPr preferRelativeResize="0"/>
          <p:nvPr/>
        </p:nvPicPr>
        <p:blipFill rotWithShape="1">
          <a:blip r:embed="rId3">
            <a:alphaModFix/>
          </a:blip>
          <a:srcRect b="0" l="0" r="0" t="0"/>
          <a:stretch/>
        </p:blipFill>
        <p:spPr>
          <a:xfrm>
            <a:off x="3840400" y="2962600"/>
            <a:ext cx="1008300" cy="999125"/>
          </a:xfrm>
          <a:prstGeom prst="rect">
            <a:avLst/>
          </a:prstGeom>
          <a:noFill/>
          <a:ln>
            <a:noFill/>
          </a:ln>
          <a:effectLst>
            <a:outerShdw blurRad="57150" rotWithShape="0" algn="bl" dir="5400000" dist="19050">
              <a:srgbClr val="000000">
                <a:alpha val="47843"/>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51" name="Google Shape;451;p2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pic>
        <p:nvPicPr>
          <p:cNvPr id="452" name="Google Shape;452;p29"/>
          <p:cNvPicPr preferRelativeResize="0"/>
          <p:nvPr/>
        </p:nvPicPr>
        <p:blipFill>
          <a:blip r:embed="rId3">
            <a:alphaModFix/>
          </a:blip>
          <a:stretch>
            <a:fillRect/>
          </a:stretch>
        </p:blipFill>
        <p:spPr>
          <a:xfrm>
            <a:off x="152400" y="1020400"/>
            <a:ext cx="8839200" cy="829802"/>
          </a:xfrm>
          <a:prstGeom prst="rect">
            <a:avLst/>
          </a:prstGeom>
          <a:noFill/>
          <a:ln>
            <a:noFill/>
          </a:ln>
        </p:spPr>
      </p:pic>
      <p:pic>
        <p:nvPicPr>
          <p:cNvPr id="453" name="Google Shape;453;p29"/>
          <p:cNvPicPr preferRelativeResize="0"/>
          <p:nvPr/>
        </p:nvPicPr>
        <p:blipFill>
          <a:blip r:embed="rId4">
            <a:alphaModFix/>
          </a:blip>
          <a:stretch>
            <a:fillRect/>
          </a:stretch>
        </p:blipFill>
        <p:spPr>
          <a:xfrm>
            <a:off x="152400" y="1926402"/>
            <a:ext cx="8839201" cy="603376"/>
          </a:xfrm>
          <a:prstGeom prst="rect">
            <a:avLst/>
          </a:prstGeom>
          <a:noFill/>
          <a:ln>
            <a:noFill/>
          </a:ln>
        </p:spPr>
      </p:pic>
      <p:sp>
        <p:nvSpPr>
          <p:cNvPr id="454" name="Google Shape;454;p29"/>
          <p:cNvSpPr txBox="1"/>
          <p:nvPr>
            <p:ph idx="4294967295" type="subTitle"/>
          </p:nvPr>
        </p:nvSpPr>
        <p:spPr>
          <a:xfrm>
            <a:off x="180450" y="2670125"/>
            <a:ext cx="8783100" cy="14736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It opens the file and returns a corresponding </a:t>
            </a:r>
            <a:r>
              <a:rPr lang="tr-TR" sz="2400">
                <a:solidFill>
                  <a:srgbClr val="434343"/>
                </a:solidFill>
                <a:latin typeface="Consolas"/>
                <a:ea typeface="Consolas"/>
                <a:cs typeface="Consolas"/>
                <a:sym typeface="Consolas"/>
              </a:rPr>
              <a:t>file-like object</a:t>
            </a:r>
            <a:r>
              <a:rPr lang="tr-TR" sz="2400">
                <a:solidFill>
                  <a:srgbClr val="434343"/>
                </a:solidFill>
                <a:latin typeface="Montserrat Light"/>
                <a:ea typeface="Montserrat Light"/>
                <a:cs typeface="Montserrat Light"/>
                <a:sym typeface="Montserrat Light"/>
              </a:rPr>
              <a:t>. If the file cannot be opened, an </a:t>
            </a:r>
            <a:r>
              <a:rPr lang="tr-TR" sz="2400">
                <a:solidFill>
                  <a:srgbClr val="434343"/>
                </a:solidFill>
                <a:latin typeface="Consolas"/>
                <a:ea typeface="Consolas"/>
                <a:cs typeface="Consolas"/>
                <a:sym typeface="Consolas"/>
              </a:rPr>
              <a:t>OSError</a:t>
            </a:r>
            <a:r>
              <a:rPr lang="tr-TR" sz="2400">
                <a:solidFill>
                  <a:srgbClr val="434343"/>
                </a:solidFill>
                <a:latin typeface="Montserrat Light"/>
                <a:ea typeface="Montserrat Light"/>
                <a:cs typeface="Montserrat Light"/>
                <a:sym typeface="Montserrat Light"/>
              </a:rPr>
              <a:t> is raised. Pay attention to the type of </a:t>
            </a:r>
            <a:r>
              <a:rPr lang="tr-TR" sz="2400">
                <a:solidFill>
                  <a:srgbClr val="434343"/>
                </a:solidFill>
                <a:latin typeface="Consolas"/>
                <a:ea typeface="Consolas"/>
                <a:cs typeface="Consolas"/>
                <a:sym typeface="Consolas"/>
              </a:rPr>
              <a:t>my_file</a:t>
            </a:r>
            <a:r>
              <a:rPr lang="tr-TR" sz="2400">
                <a:solidFill>
                  <a:srgbClr val="434343"/>
                </a:solidFill>
                <a:latin typeface="Montserrat Light"/>
                <a:ea typeface="Montserrat Light"/>
                <a:cs typeface="Montserrat Light"/>
                <a:sym typeface="Montserrat Light"/>
              </a:rPr>
              <a:t>. We have created a file-like object. So we can apply different kinds of </a:t>
            </a:r>
            <a:r>
              <a:rPr b="1" lang="tr-TR" sz="2400">
                <a:solidFill>
                  <a:srgbClr val="434343"/>
                </a:solidFill>
                <a:latin typeface="Montserrat"/>
                <a:ea typeface="Montserrat"/>
                <a:cs typeface="Montserrat"/>
                <a:sym typeface="Montserrat"/>
              </a:rPr>
              <a:t>methods</a:t>
            </a:r>
            <a:r>
              <a:rPr lang="tr-TR" sz="2400">
                <a:solidFill>
                  <a:srgbClr val="434343"/>
                </a:solidFill>
                <a:latin typeface="Montserrat Light"/>
                <a:ea typeface="Montserrat Light"/>
                <a:cs typeface="Montserrat Light"/>
                <a:sym typeface="Montserrat Light"/>
              </a:rPr>
              <a:t> to </a:t>
            </a:r>
            <a:r>
              <a:rPr lang="tr-TR" sz="2400">
                <a:solidFill>
                  <a:srgbClr val="434343"/>
                </a:solidFill>
                <a:latin typeface="Consolas"/>
                <a:ea typeface="Consolas"/>
                <a:cs typeface="Consolas"/>
                <a:sym typeface="Consolas"/>
              </a:rPr>
              <a:t>my_file</a:t>
            </a:r>
            <a:r>
              <a:rPr lang="tr-TR" sz="2400">
                <a:solidFill>
                  <a:srgbClr val="434343"/>
                </a:solidFill>
                <a:latin typeface="Montserrat Light"/>
                <a:ea typeface="Montserrat Light"/>
                <a:cs typeface="Montserrat Light"/>
                <a:sym typeface="Montserrat Light"/>
              </a:rPr>
              <a:t>. </a:t>
            </a:r>
            <a:endParaRPr sz="2400">
              <a:solidFill>
                <a:srgbClr val="434343"/>
              </a:solidFill>
              <a:latin typeface="Montserrat Light"/>
              <a:ea typeface="Montserrat Light"/>
              <a:cs typeface="Montserrat Light"/>
              <a:sym typeface="Montserrat Light"/>
            </a:endParaRPr>
          </a:p>
        </p:txBody>
      </p:sp>
      <p:sp>
        <p:nvSpPr>
          <p:cNvPr id="455" name="Google Shape;455;p29"/>
          <p:cNvSpPr/>
          <p:nvPr/>
        </p:nvSpPr>
        <p:spPr>
          <a:xfrm>
            <a:off x="7272925" y="180550"/>
            <a:ext cx="10740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file</a:t>
            </a:r>
            <a:endParaRPr sz="2400">
              <a:highlight>
                <a:srgbClr val="EFEFEF"/>
              </a:highlight>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61" name="Google Shape;461;p3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462" name="Google Shape;462;p30"/>
          <p:cNvSpPr txBox="1"/>
          <p:nvPr>
            <p:ph idx="4294967295" type="subTitle"/>
          </p:nvPr>
        </p:nvSpPr>
        <p:spPr>
          <a:xfrm>
            <a:off x="67625" y="647800"/>
            <a:ext cx="8783100" cy="25182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The </a:t>
            </a:r>
            <a:r>
              <a:rPr lang="tr-TR">
                <a:solidFill>
                  <a:srgbClr val="434343"/>
                </a:solidFill>
                <a:highlight>
                  <a:srgbClr val="EFEFEF"/>
                </a:highlight>
                <a:latin typeface="Consolas"/>
                <a:ea typeface="Consolas"/>
                <a:cs typeface="Consolas"/>
                <a:sym typeface="Consolas"/>
              </a:rPr>
              <a:t>encoding</a:t>
            </a:r>
            <a:r>
              <a:rPr lang="tr-TR">
                <a:solidFill>
                  <a:srgbClr val="434343"/>
                </a:solidFill>
                <a:latin typeface="Montserrat Light"/>
                <a:ea typeface="Montserrat Light"/>
                <a:cs typeface="Montserrat Light"/>
                <a:sym typeface="Montserrat Light"/>
              </a:rPr>
              <a:t> parameter indicates the encoding that needs to be used to </a:t>
            </a:r>
            <a:r>
              <a:rPr i="1" lang="tr-TR">
                <a:solidFill>
                  <a:srgbClr val="434343"/>
                </a:solidFill>
                <a:latin typeface="Montserrat Light"/>
                <a:ea typeface="Montserrat Light"/>
                <a:cs typeface="Montserrat Light"/>
                <a:sym typeface="Montserrat Light"/>
              </a:rPr>
              <a:t>decode </a:t>
            </a:r>
            <a:r>
              <a:rPr lang="tr-TR">
                <a:solidFill>
                  <a:srgbClr val="434343"/>
                </a:solidFill>
                <a:latin typeface="Montserrat Light"/>
                <a:ea typeface="Montserrat Light"/>
                <a:cs typeface="Montserrat Light"/>
                <a:sym typeface="Montserrat Light"/>
              </a:rPr>
              <a:t>or </a:t>
            </a:r>
            <a:r>
              <a:rPr i="1" lang="tr-TR">
                <a:solidFill>
                  <a:srgbClr val="434343"/>
                </a:solidFill>
                <a:latin typeface="Montserrat Light"/>
                <a:ea typeface="Montserrat Light"/>
                <a:cs typeface="Montserrat Light"/>
                <a:sym typeface="Montserrat Light"/>
              </a:rPr>
              <a:t>encode </a:t>
            </a:r>
            <a:r>
              <a:rPr lang="tr-TR">
                <a:solidFill>
                  <a:srgbClr val="434343"/>
                </a:solidFill>
                <a:latin typeface="Montserrat Light"/>
                <a:ea typeface="Montserrat Light"/>
                <a:cs typeface="Montserrat Light"/>
                <a:sym typeface="Montserrat Light"/>
              </a:rPr>
              <a:t>a file. The default value depends on the platform you use and its language. </a:t>
            </a:r>
            <a:endParaRPr>
              <a:solidFill>
                <a:srgbClr val="434343"/>
              </a:solidFill>
              <a:latin typeface="Montserrat Light"/>
              <a:ea typeface="Montserrat Light"/>
              <a:cs typeface="Montserrat Light"/>
              <a:sym typeface="Montserrat Light"/>
            </a:endParaRPr>
          </a:p>
          <a:p>
            <a:pPr indent="-355600" lvl="0" marL="457200" marR="0" rtl="0" algn="just">
              <a:lnSpc>
                <a:spcPct val="110000"/>
              </a:lnSpc>
              <a:spcBef>
                <a:spcPts val="600"/>
              </a:spcBef>
              <a:spcAft>
                <a:spcPts val="0"/>
              </a:spcAft>
              <a:buClr>
                <a:srgbClr val="741B47"/>
              </a:buClr>
              <a:buSzPts val="2000"/>
              <a:buFont typeface="Montserrat Light"/>
              <a:buChar char="▸"/>
            </a:pPr>
            <a:r>
              <a:rPr b="1" lang="tr-TR">
                <a:solidFill>
                  <a:srgbClr val="434343"/>
                </a:solidFill>
                <a:latin typeface="Montserrat"/>
                <a:ea typeface="Montserrat"/>
                <a:cs typeface="Montserrat"/>
                <a:sym typeface="Montserrat"/>
              </a:rPr>
              <a:t>UTF-8 </a:t>
            </a:r>
            <a:r>
              <a:rPr lang="tr-TR">
                <a:solidFill>
                  <a:srgbClr val="434343"/>
                </a:solidFill>
                <a:latin typeface="Montserrat Light"/>
                <a:ea typeface="Montserrat Light"/>
                <a:cs typeface="Montserrat Light"/>
                <a:sym typeface="Montserrat Light"/>
              </a:rPr>
              <a:t>is one of the most preferred used encodings, and </a:t>
            </a:r>
            <a:r>
              <a:rPr lang="tr-TR">
                <a:solidFill>
                  <a:srgbClr val="434343"/>
                </a:solidFill>
                <a:latin typeface="Montserrat Medium"/>
                <a:ea typeface="Montserrat Medium"/>
                <a:cs typeface="Montserrat Medium"/>
                <a:sym typeface="Montserrat Medium"/>
              </a:rPr>
              <a:t>Python generally defaults to using it.</a:t>
            </a:r>
            <a:r>
              <a:rPr lang="tr-TR">
                <a:solidFill>
                  <a:srgbClr val="434343"/>
                </a:solidFill>
                <a:latin typeface="Montserrat Light"/>
                <a:ea typeface="Montserrat Light"/>
                <a:cs typeface="Montserrat Light"/>
                <a:sym typeface="Montserrat Light"/>
              </a:rPr>
              <a:t> UTF stands for “</a:t>
            </a:r>
            <a:r>
              <a:rPr lang="tr-TR">
                <a:solidFill>
                  <a:srgbClr val="434343"/>
                </a:solidFill>
                <a:latin typeface="Montserrat Medium"/>
                <a:ea typeface="Montserrat Medium"/>
                <a:cs typeface="Montserrat Medium"/>
                <a:sym typeface="Montserrat Medium"/>
              </a:rPr>
              <a:t>Unicode Transformation Format</a:t>
            </a:r>
            <a:r>
              <a:rPr lang="tr-TR">
                <a:solidFill>
                  <a:srgbClr val="434343"/>
                </a:solidFill>
                <a:latin typeface="Montserrat Light"/>
                <a:ea typeface="Montserrat Light"/>
                <a:cs typeface="Montserrat Light"/>
                <a:sym typeface="Montserrat Light"/>
              </a:rPr>
              <a:t>”, and the ‘</a:t>
            </a:r>
            <a:r>
              <a:rPr lang="tr-TR">
                <a:solidFill>
                  <a:srgbClr val="434343"/>
                </a:solidFill>
                <a:latin typeface="Montserrat Medium"/>
                <a:ea typeface="Montserrat Medium"/>
                <a:cs typeface="Montserrat Medium"/>
                <a:sym typeface="Montserrat Medium"/>
              </a:rPr>
              <a:t>8</a:t>
            </a:r>
            <a:r>
              <a:rPr lang="tr-TR">
                <a:solidFill>
                  <a:srgbClr val="434343"/>
                </a:solidFill>
                <a:latin typeface="Montserrat Light"/>
                <a:ea typeface="Montserrat Light"/>
                <a:cs typeface="Montserrat Light"/>
                <a:sym typeface="Montserrat Light"/>
              </a:rPr>
              <a:t>’ means that </a:t>
            </a:r>
            <a:r>
              <a:rPr lang="tr-TR">
                <a:solidFill>
                  <a:srgbClr val="434343"/>
                </a:solidFill>
                <a:latin typeface="Montserrat Medium"/>
                <a:ea typeface="Montserrat Medium"/>
                <a:cs typeface="Montserrat Medium"/>
                <a:sym typeface="Montserrat Medium"/>
              </a:rPr>
              <a:t>8-bit</a:t>
            </a:r>
            <a:r>
              <a:rPr lang="tr-TR">
                <a:solidFill>
                  <a:srgbClr val="434343"/>
                </a:solidFill>
                <a:latin typeface="Montserrat Light"/>
                <a:ea typeface="Montserrat Light"/>
                <a:cs typeface="Montserrat Light"/>
                <a:sym typeface="Montserrat Light"/>
              </a:rPr>
              <a:t> values are used in the encoding. </a:t>
            </a:r>
            <a:endParaRPr>
              <a:solidFill>
                <a:srgbClr val="434343"/>
              </a:solidFill>
              <a:latin typeface="Montserrat Light"/>
              <a:ea typeface="Montserrat Light"/>
              <a:cs typeface="Montserrat Light"/>
              <a:sym typeface="Montserrat Light"/>
            </a:endParaRPr>
          </a:p>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We can open a file in the same way by using the following syntax :</a:t>
            </a:r>
            <a:endParaRPr>
              <a:solidFill>
                <a:srgbClr val="434343"/>
              </a:solidFill>
              <a:latin typeface="Montserrat Light"/>
              <a:ea typeface="Montserrat Light"/>
              <a:cs typeface="Montserrat Light"/>
              <a:sym typeface="Montserrat Light"/>
            </a:endParaRPr>
          </a:p>
        </p:txBody>
      </p:sp>
      <p:pic>
        <p:nvPicPr>
          <p:cNvPr id="463" name="Google Shape;463;p30"/>
          <p:cNvPicPr preferRelativeResize="0"/>
          <p:nvPr/>
        </p:nvPicPr>
        <p:blipFill>
          <a:blip r:embed="rId3">
            <a:alphaModFix/>
          </a:blip>
          <a:stretch>
            <a:fillRect/>
          </a:stretch>
        </p:blipFill>
        <p:spPr>
          <a:xfrm>
            <a:off x="367138" y="3704400"/>
            <a:ext cx="8409726" cy="578300"/>
          </a:xfrm>
          <a:prstGeom prst="rect">
            <a:avLst/>
          </a:prstGeom>
          <a:noFill/>
          <a:ln>
            <a:noFill/>
          </a:ln>
        </p:spPr>
      </p:pic>
      <p:sp>
        <p:nvSpPr>
          <p:cNvPr id="464" name="Google Shape;464;p30"/>
          <p:cNvSpPr/>
          <p:nvPr/>
        </p:nvSpPr>
        <p:spPr>
          <a:xfrm>
            <a:off x="6965325" y="179197"/>
            <a:ext cx="15834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encoding</a:t>
            </a:r>
            <a:endParaRPr sz="2400">
              <a:highlight>
                <a:srgbClr val="EFEFEF"/>
              </a:highlight>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468" name="Shape 468"/>
        <p:cNvGrpSpPr/>
        <p:nvPr/>
      </p:nvGrpSpPr>
      <p:grpSpPr>
        <a:xfrm>
          <a:off x="0" y="0"/>
          <a:ext cx="0" cy="0"/>
          <a:chOff x="0" y="0"/>
          <a:chExt cx="0" cy="0"/>
        </a:xfrm>
      </p:grpSpPr>
      <p:sp>
        <p:nvSpPr>
          <p:cNvPr id="469" name="Google Shape;469;p31"/>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31"/>
          <p:cNvPicPr preferRelativeResize="0"/>
          <p:nvPr/>
        </p:nvPicPr>
        <p:blipFill rotWithShape="1">
          <a:blip r:embed="rId3">
            <a:alphaModFix/>
          </a:blip>
          <a:srcRect b="9229" l="8474" r="8032" t="8803"/>
          <a:stretch/>
        </p:blipFill>
        <p:spPr>
          <a:xfrm>
            <a:off x="4808179" y="1735225"/>
            <a:ext cx="2601721" cy="2463525"/>
          </a:xfrm>
          <a:prstGeom prst="rect">
            <a:avLst/>
          </a:prstGeom>
          <a:noFill/>
          <a:ln>
            <a:noFill/>
          </a:ln>
        </p:spPr>
      </p:pic>
      <p:pic>
        <p:nvPicPr>
          <p:cNvPr id="471" name="Google Shape;471;p31"/>
          <p:cNvPicPr preferRelativeResize="0"/>
          <p:nvPr/>
        </p:nvPicPr>
        <p:blipFill rotWithShape="1">
          <a:blip r:embed="rId4">
            <a:alphaModFix/>
          </a:blip>
          <a:srcRect b="9229" l="8441" r="8065" t="8803"/>
          <a:stretch/>
        </p:blipFill>
        <p:spPr>
          <a:xfrm>
            <a:off x="1652900" y="1735225"/>
            <a:ext cx="2601721" cy="2463525"/>
          </a:xfrm>
          <a:prstGeom prst="rect">
            <a:avLst/>
          </a:prstGeom>
          <a:noFill/>
          <a:ln>
            <a:noFill/>
          </a:ln>
        </p:spPr>
      </p:pic>
      <p:sp>
        <p:nvSpPr>
          <p:cNvPr id="472" name="Google Shape;472;p31"/>
          <p:cNvSpPr txBox="1"/>
          <p:nvPr>
            <p:ph type="title"/>
          </p:nvPr>
        </p:nvSpPr>
        <p:spPr>
          <a:xfrm>
            <a:off x="520950" y="580525"/>
            <a:ext cx="8317800" cy="65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tr-TR" sz="2600">
                <a:solidFill>
                  <a:srgbClr val="0A3534"/>
                </a:solidFill>
                <a:latin typeface="Proxima Nova Semibold"/>
                <a:ea typeface="Proxima Nova Semibold"/>
                <a:cs typeface="Proxima Nova Semibold"/>
                <a:sym typeface="Proxima Nova Semibold"/>
              </a:rPr>
              <a:t>I have learned enough about the </a:t>
            </a:r>
            <a:r>
              <a:rPr lang="tr-TR" sz="2600">
                <a:solidFill>
                  <a:srgbClr val="0000FF"/>
                </a:solidFill>
                <a:latin typeface="Consolas"/>
                <a:ea typeface="Consolas"/>
                <a:cs typeface="Consolas"/>
                <a:sym typeface="Consolas"/>
              </a:rPr>
              <a:t>encoding</a:t>
            </a:r>
            <a:r>
              <a:rPr lang="tr-TR" sz="2600">
                <a:solidFill>
                  <a:srgbClr val="0A3534"/>
                </a:solidFill>
                <a:latin typeface="Proxima Nova Semibold"/>
                <a:ea typeface="Proxima Nova Semibold"/>
                <a:cs typeface="Proxima Nova Semibold"/>
                <a:sym typeface="Proxima Nova Semibold"/>
              </a:rPr>
              <a:t> parameter so far.</a:t>
            </a:r>
            <a:endParaRPr sz="2600"/>
          </a:p>
        </p:txBody>
      </p:sp>
      <p:sp>
        <p:nvSpPr>
          <p:cNvPr id="473" name="Google Shape;473;p31"/>
          <p:cNvSpPr txBox="1"/>
          <p:nvPr/>
        </p:nvSpPr>
        <p:spPr>
          <a:xfrm>
            <a:off x="1760414" y="2632785"/>
            <a:ext cx="2374800" cy="5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True</a:t>
            </a:r>
            <a:endParaRPr sz="6000">
              <a:solidFill>
                <a:srgbClr val="FFFFFF"/>
              </a:solidFill>
              <a:latin typeface="Proxima Nova Semibold"/>
              <a:ea typeface="Proxima Nova Semibold"/>
              <a:cs typeface="Proxima Nova Semibold"/>
              <a:sym typeface="Proxima Nova Semibold"/>
            </a:endParaRPr>
          </a:p>
        </p:txBody>
      </p:sp>
      <p:sp>
        <p:nvSpPr>
          <p:cNvPr id="474" name="Google Shape;474;p31"/>
          <p:cNvSpPr txBox="1"/>
          <p:nvPr/>
        </p:nvSpPr>
        <p:spPr>
          <a:xfrm>
            <a:off x="4914858" y="2650496"/>
            <a:ext cx="2374500" cy="5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TR" sz="6000">
                <a:solidFill>
                  <a:srgbClr val="FFFFFF"/>
                </a:solidFill>
                <a:latin typeface="Proxima Nova Semibold"/>
                <a:ea typeface="Proxima Nova Semibold"/>
                <a:cs typeface="Proxima Nova Semibold"/>
                <a:sym typeface="Proxima Nova Semibold"/>
              </a:rPr>
              <a:t>False</a:t>
            </a:r>
            <a:endParaRPr sz="6000">
              <a:solidFill>
                <a:srgbClr val="FFFFFF"/>
              </a:solidFill>
              <a:latin typeface="Proxima Nova Semibold"/>
              <a:ea typeface="Proxima Nova Semibold"/>
              <a:cs typeface="Proxima Nova Semibold"/>
              <a:sym typeface="Proxima Nova Semibold"/>
            </a:endParaRPr>
          </a:p>
        </p:txBody>
      </p:sp>
      <p:pic>
        <p:nvPicPr>
          <p:cNvPr id="475" name="Google Shape;475;p31">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476" name="Google Shape;476;p31">
            <a:hlinkClick r:id="rId7"/>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2"/>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mode</a:t>
            </a:r>
            <a:r>
              <a:rPr lang="tr-TR" sz="4000">
                <a:solidFill>
                  <a:srgbClr val="741B47"/>
                </a:solidFill>
                <a:latin typeface="Raleway Medium"/>
                <a:ea typeface="Raleway Medium"/>
                <a:cs typeface="Raleway Medium"/>
                <a:sym typeface="Raleway Medium"/>
              </a:rPr>
              <a:t> Parameter</a:t>
            </a:r>
            <a:endParaRPr sz="3600">
              <a:solidFill>
                <a:srgbClr val="741B47"/>
              </a:solidFill>
              <a:latin typeface="Raleway Medium"/>
              <a:ea typeface="Raleway Medium"/>
              <a:cs typeface="Raleway Medium"/>
              <a:sym typeface="Raleway Medium"/>
            </a:endParaRPr>
          </a:p>
        </p:txBody>
      </p:sp>
      <p:sp>
        <p:nvSpPr>
          <p:cNvPr id="482" name="Google Shape;482;p3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
        <p:nvSpPr>
          <p:cNvPr id="483" name="Google Shape;483;p32"/>
          <p:cNvSpPr/>
          <p:nvPr/>
        </p:nvSpPr>
        <p:spPr>
          <a:xfrm>
            <a:off x="7479700" y="115625"/>
            <a:ext cx="1074000" cy="5739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mode</a:t>
            </a:r>
            <a:endParaRPr sz="2400">
              <a:highlight>
                <a:srgbClr val="EFEFEF"/>
              </a:highlight>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89" name="Google Shape;489;p33"/>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mode</a:t>
            </a:r>
            <a:r>
              <a:rPr lang="tr-TR" sz="4000">
                <a:solidFill>
                  <a:srgbClr val="741B47"/>
                </a:solidFill>
                <a:latin typeface="Raleway Medium"/>
                <a:ea typeface="Raleway Medium"/>
                <a:cs typeface="Raleway Medium"/>
                <a:sym typeface="Raleway Medium"/>
              </a:rPr>
              <a:t> Parameter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490" name="Google Shape;490;p33"/>
          <p:cNvSpPr txBox="1"/>
          <p:nvPr>
            <p:ph idx="4294967295" type="subTitle"/>
          </p:nvPr>
        </p:nvSpPr>
        <p:spPr>
          <a:xfrm>
            <a:off x="67625" y="571600"/>
            <a:ext cx="8923500" cy="7137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b="1" lang="tr-TR">
                <a:solidFill>
                  <a:srgbClr val="434343"/>
                </a:solidFill>
                <a:highlight>
                  <a:srgbClr val="EFEFEF"/>
                </a:highlight>
                <a:latin typeface="Consolas"/>
                <a:ea typeface="Consolas"/>
                <a:cs typeface="Consolas"/>
                <a:sym typeface="Consolas"/>
              </a:rPr>
              <a:t>mode</a:t>
            </a:r>
            <a:r>
              <a:rPr lang="tr-TR">
                <a:solidFill>
                  <a:srgbClr val="434343"/>
                </a:solidFill>
                <a:latin typeface="Montserrat Light"/>
                <a:ea typeface="Montserrat Light"/>
                <a:cs typeface="Montserrat Light"/>
                <a:sym typeface="Montserrat Light"/>
              </a:rPr>
              <a:t> parameter has several options that regulate how or for what purpose we open the file. These options are as follows :</a:t>
            </a:r>
            <a:endParaRPr>
              <a:solidFill>
                <a:srgbClr val="434343"/>
              </a:solidFill>
              <a:latin typeface="Montserrat Light"/>
              <a:ea typeface="Montserrat Light"/>
              <a:cs typeface="Montserrat Light"/>
              <a:sym typeface="Montserrat Light"/>
            </a:endParaRPr>
          </a:p>
        </p:txBody>
      </p:sp>
      <p:graphicFrame>
        <p:nvGraphicFramePr>
          <p:cNvPr id="491" name="Google Shape;491;p33"/>
          <p:cNvGraphicFramePr/>
          <p:nvPr/>
        </p:nvGraphicFramePr>
        <p:xfrm>
          <a:off x="220500" y="1361500"/>
          <a:ext cx="3000000" cy="3000000"/>
        </p:xfrm>
        <a:graphic>
          <a:graphicData uri="http://schemas.openxmlformats.org/drawingml/2006/table">
            <a:tbl>
              <a:tblPr>
                <a:noFill/>
                <a:tableStyleId>{07584F97-0E81-4968-9A15-21D4692527A8}</a:tableStyleId>
              </a:tblPr>
              <a:tblGrid>
                <a:gridCol w="1020475"/>
                <a:gridCol w="7692175"/>
              </a:tblGrid>
              <a:tr h="329500">
                <a:tc>
                  <a:txBody>
                    <a:bodyPr/>
                    <a:lstStyle/>
                    <a:p>
                      <a:pPr indent="0" lvl="0" marL="0" rtl="0" algn="ctr">
                        <a:lnSpc>
                          <a:spcPct val="115000"/>
                        </a:lnSpc>
                        <a:spcBef>
                          <a:spcPts val="0"/>
                        </a:spcBef>
                        <a:spcAft>
                          <a:spcPts val="0"/>
                        </a:spcAft>
                        <a:buNone/>
                      </a:pPr>
                      <a:r>
                        <a:rPr b="1" lang="tr-TR" sz="1300">
                          <a:solidFill>
                            <a:srgbClr val="373A3C"/>
                          </a:solidFill>
                          <a:highlight>
                            <a:srgbClr val="FDFDFE"/>
                          </a:highlight>
                        </a:rPr>
                        <a:t>Character</a:t>
                      </a:r>
                      <a:endParaRPr b="1" sz="130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tr-TR" sz="1300">
                          <a:solidFill>
                            <a:srgbClr val="373A3C"/>
                          </a:solidFill>
                          <a:highlight>
                            <a:srgbClr val="FDFDFE"/>
                          </a:highlight>
                        </a:rPr>
                        <a:t>What it's used for?</a:t>
                      </a:r>
                      <a:endParaRPr b="1" sz="130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'r'</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for reading (default). If the file doesn't exist, FileNotFoundError will raise.</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5212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'a'</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for writing. It will append to the end of the file if it already exists. If there is no file, it will create it.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'w'</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for writing. It will be overwritten if the file already exists. If there is no file, it will create it.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'x'</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for exclusive creation, it will fail if the file already exists.</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'b'</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in binary mode.</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as a text file (default).</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369350">
                <a:tc>
                  <a:txBody>
                    <a:bodyPr/>
                    <a:lstStyle/>
                    <a:p>
                      <a:pPr indent="0" lvl="0" marL="0" rtl="0" algn="ctr">
                        <a:lnSpc>
                          <a:spcPct val="115000"/>
                        </a:lnSpc>
                        <a:spcBef>
                          <a:spcPts val="0"/>
                        </a:spcBef>
                        <a:spcAft>
                          <a:spcPts val="0"/>
                        </a:spcAft>
                        <a:buNone/>
                      </a:pPr>
                      <a:r>
                        <a:rPr lang="tr-TR" sz="1300">
                          <a:solidFill>
                            <a:srgbClr val="FF0000"/>
                          </a:solidFill>
                          <a:highlight>
                            <a:srgbClr val="F0F0F0"/>
                          </a:highlight>
                          <a:latin typeface="Consolas"/>
                          <a:ea typeface="Consolas"/>
                          <a:cs typeface="Consolas"/>
                          <a:sym typeface="Consolas"/>
                        </a:rPr>
                        <a:t>'+'</a:t>
                      </a:r>
                      <a:endParaRPr sz="1300">
                        <a:solidFill>
                          <a:srgbClr val="FF0000"/>
                        </a:solidFill>
                        <a:highlight>
                          <a:srgbClr val="F0F0F0"/>
                        </a:highlight>
                        <a:latin typeface="Consolas"/>
                        <a:ea typeface="Consolas"/>
                        <a:cs typeface="Consolas"/>
                        <a:sym typeface="Consolas"/>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tr-TR" sz="1300">
                          <a:solidFill>
                            <a:srgbClr val="373A3C"/>
                          </a:solidFill>
                          <a:highlight>
                            <a:srgbClr val="FDFDFE"/>
                          </a:highlight>
                        </a:rPr>
                        <a:t>Open for updating (reading and writing).</a:t>
                      </a:r>
                      <a:endParaRPr sz="130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97" name="Google Shape;497;p3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mode</a:t>
            </a:r>
            <a:r>
              <a:rPr lang="tr-TR" sz="4000">
                <a:solidFill>
                  <a:srgbClr val="741B47"/>
                </a:solidFill>
                <a:latin typeface="Raleway Medium"/>
                <a:ea typeface="Raleway Medium"/>
                <a:cs typeface="Raleway Medium"/>
                <a:sym typeface="Raleway Medium"/>
              </a:rPr>
              <a:t> Parameter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498" name="Google Shape;498;p34"/>
          <p:cNvSpPr txBox="1"/>
          <p:nvPr>
            <p:ph idx="4294967295" type="subTitle"/>
          </p:nvPr>
        </p:nvSpPr>
        <p:spPr>
          <a:xfrm>
            <a:off x="67625" y="571600"/>
            <a:ext cx="8923500" cy="12447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By default, </a:t>
            </a:r>
            <a:r>
              <a:rPr lang="tr-TR" sz="2200">
                <a:solidFill>
                  <a:srgbClr val="FF00FF"/>
                </a:solidFill>
                <a:highlight>
                  <a:srgbClr val="EFEFEF"/>
                </a:highlight>
                <a:latin typeface="Consolas"/>
                <a:ea typeface="Consolas"/>
                <a:cs typeface="Consolas"/>
                <a:sym typeface="Consolas"/>
              </a:rPr>
              <a:t>open</a:t>
            </a:r>
            <a:r>
              <a:rPr lang="tr-TR" sz="2200">
                <a:solidFill>
                  <a:srgbClr val="434343"/>
                </a:solidFill>
                <a:highlight>
                  <a:srgbClr val="EFEFEF"/>
                </a:highlight>
                <a:latin typeface="Consolas"/>
                <a:ea typeface="Consolas"/>
                <a:cs typeface="Consolas"/>
                <a:sym typeface="Consolas"/>
              </a:rPr>
              <a:t>()</a:t>
            </a:r>
            <a:r>
              <a:rPr lang="tr-TR" sz="2200">
                <a:solidFill>
                  <a:srgbClr val="434343"/>
                </a:solidFill>
                <a:latin typeface="Montserrat Light"/>
                <a:ea typeface="Montserrat Light"/>
                <a:cs typeface="Montserrat Light"/>
                <a:sym typeface="Montserrat Light"/>
              </a:rPr>
              <a:t> function executes opening the file for reading (</a:t>
            </a:r>
            <a:r>
              <a:rPr lang="tr-TR" sz="2200">
                <a:solidFill>
                  <a:srgbClr val="FF0000"/>
                </a:solidFill>
                <a:latin typeface="Consolas"/>
                <a:ea typeface="Consolas"/>
                <a:cs typeface="Consolas"/>
                <a:sym typeface="Consolas"/>
              </a:rPr>
              <a:t>'r'</a:t>
            </a:r>
            <a:r>
              <a:rPr lang="tr-TR" sz="2200">
                <a:solidFill>
                  <a:srgbClr val="434343"/>
                </a:solidFill>
                <a:latin typeface="Montserrat Light"/>
                <a:ea typeface="Montserrat Light"/>
                <a:cs typeface="Montserrat Light"/>
                <a:sym typeface="Montserrat Light"/>
              </a:rPr>
              <a:t>) as a text (</a:t>
            </a:r>
            <a:r>
              <a:rPr lang="tr-TR" sz="2200">
                <a:solidFill>
                  <a:srgbClr val="FF0000"/>
                </a:solidFill>
                <a:latin typeface="Consolas"/>
                <a:ea typeface="Consolas"/>
                <a:cs typeface="Consolas"/>
                <a:sym typeface="Consolas"/>
              </a:rPr>
              <a:t>'t'</a:t>
            </a:r>
            <a:r>
              <a:rPr lang="tr-TR" sz="2200">
                <a:solidFill>
                  <a:srgbClr val="434343"/>
                </a:solidFill>
                <a:latin typeface="Montserrat Light"/>
                <a:ea typeface="Montserrat Light"/>
                <a:cs typeface="Montserrat Light"/>
                <a:sym typeface="Montserrat Light"/>
              </a:rPr>
              <a:t>). In other words, it defaults to </a:t>
            </a:r>
            <a:r>
              <a:rPr lang="tr-TR" sz="2200">
                <a:solidFill>
                  <a:srgbClr val="FF0000"/>
                </a:solidFill>
                <a:latin typeface="Consolas"/>
                <a:ea typeface="Consolas"/>
                <a:cs typeface="Consolas"/>
                <a:sym typeface="Consolas"/>
              </a:rPr>
              <a:t>'r'</a:t>
            </a:r>
            <a:r>
              <a:rPr lang="tr-TR" sz="2200">
                <a:solidFill>
                  <a:srgbClr val="434343"/>
                </a:solidFill>
                <a:latin typeface="Montserrat Light"/>
                <a:ea typeface="Montserrat Light"/>
                <a:cs typeface="Montserrat Light"/>
                <a:sym typeface="Montserrat Light"/>
              </a:rPr>
              <a:t> or </a:t>
            </a:r>
            <a:r>
              <a:rPr lang="tr-TR" sz="2200">
                <a:solidFill>
                  <a:srgbClr val="FF0000"/>
                </a:solidFill>
                <a:latin typeface="Consolas"/>
                <a:ea typeface="Consolas"/>
                <a:cs typeface="Consolas"/>
                <a:sym typeface="Consolas"/>
              </a:rPr>
              <a:t>'rt'</a:t>
            </a:r>
            <a:r>
              <a:rPr lang="tr-TR" sz="2200">
                <a:solidFill>
                  <a:srgbClr val="434343"/>
                </a:solidFill>
                <a:latin typeface="Montserrat Light"/>
                <a:ea typeface="Montserrat Light"/>
                <a:cs typeface="Montserrat Light"/>
                <a:sym typeface="Montserrat Light"/>
              </a:rPr>
              <a:t> which means open for reading in text mode.</a:t>
            </a:r>
            <a:endParaRPr sz="2200">
              <a:solidFill>
                <a:srgbClr val="434343"/>
              </a:solidFill>
              <a:latin typeface="Montserrat Light"/>
              <a:ea typeface="Montserrat Light"/>
              <a:cs typeface="Montserrat Light"/>
              <a:sym typeface="Montserrat Light"/>
            </a:endParaRPr>
          </a:p>
        </p:txBody>
      </p:sp>
      <p:pic>
        <p:nvPicPr>
          <p:cNvPr id="499" name="Google Shape;499;p34"/>
          <p:cNvPicPr preferRelativeResize="0"/>
          <p:nvPr/>
        </p:nvPicPr>
        <p:blipFill>
          <a:blip r:embed="rId3">
            <a:alphaModFix/>
          </a:blip>
          <a:stretch>
            <a:fillRect/>
          </a:stretch>
        </p:blipFill>
        <p:spPr>
          <a:xfrm>
            <a:off x="376800" y="1900800"/>
            <a:ext cx="8390402" cy="2515649"/>
          </a:xfrm>
          <a:prstGeom prst="rect">
            <a:avLst/>
          </a:prstGeom>
          <a:noFill/>
          <a:ln cap="flat" cmpd="sng" w="9525">
            <a:solidFill>
              <a:srgbClr val="3C78D8"/>
            </a:solidFill>
            <a:prstDash val="solid"/>
            <a:round/>
            <a:headEnd len="sm" w="sm" type="none"/>
            <a:tailEnd len="sm" w="sm" type="none"/>
          </a:ln>
          <a:effectLst>
            <a:outerShdw blurRad="57150" rotWithShape="0" algn="bl" dir="5400000" dist="19050">
              <a:srgbClr val="000000">
                <a:alpha val="50000"/>
              </a:srgbClr>
            </a:outerShdw>
          </a:effectLst>
        </p:spPr>
      </p:pic>
      <p:cxnSp>
        <p:nvCxnSpPr>
          <p:cNvPr id="500" name="Google Shape;500;p34"/>
          <p:cNvCxnSpPr/>
          <p:nvPr/>
        </p:nvCxnSpPr>
        <p:spPr>
          <a:xfrm flipH="1" rot="10800000">
            <a:off x="2890050" y="3085975"/>
            <a:ext cx="3116100" cy="20100"/>
          </a:xfrm>
          <a:prstGeom prst="straightConnector1">
            <a:avLst/>
          </a:prstGeom>
          <a:noFill/>
          <a:ln cap="flat" cmpd="sng" w="1905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06" name="Google Shape;506;p3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mode</a:t>
            </a:r>
            <a:r>
              <a:rPr lang="tr-TR" sz="4000">
                <a:solidFill>
                  <a:srgbClr val="741B47"/>
                </a:solidFill>
                <a:latin typeface="Raleway Medium"/>
                <a:ea typeface="Raleway Medium"/>
                <a:cs typeface="Raleway Medium"/>
                <a:sym typeface="Raleway Medium"/>
              </a:rPr>
              <a:t> Parameter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507" name="Google Shape;507;p35"/>
          <p:cNvSpPr txBox="1"/>
          <p:nvPr>
            <p:ph idx="4294967295" type="subTitle"/>
          </p:nvPr>
        </p:nvSpPr>
        <p:spPr>
          <a:xfrm>
            <a:off x="67625" y="571600"/>
            <a:ext cx="8815200" cy="13260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Another </a:t>
            </a:r>
            <a:r>
              <a:rPr b="1" lang="tr-TR" sz="2200">
                <a:solidFill>
                  <a:srgbClr val="434343"/>
                </a:solidFill>
                <a:latin typeface="Montserrat"/>
                <a:ea typeface="Montserrat"/>
                <a:cs typeface="Montserrat"/>
                <a:sym typeface="Montserrat"/>
              </a:rPr>
              <a:t>important point</a:t>
            </a:r>
            <a:r>
              <a:rPr lang="tr-TR" sz="2200">
                <a:solidFill>
                  <a:srgbClr val="434343"/>
                </a:solidFill>
                <a:latin typeface="Montserrat Light"/>
                <a:ea typeface="Montserrat Light"/>
                <a:cs typeface="Montserrat Light"/>
                <a:sym typeface="Montserrat Light"/>
              </a:rPr>
              <a:t> we should cover about </a:t>
            </a:r>
            <a:r>
              <a:rPr b="1" lang="tr-TR" sz="2200">
                <a:solidFill>
                  <a:srgbClr val="434343"/>
                </a:solidFill>
                <a:latin typeface="Consolas"/>
                <a:ea typeface="Consolas"/>
                <a:cs typeface="Consolas"/>
                <a:sym typeface="Consolas"/>
              </a:rPr>
              <a:t>mode</a:t>
            </a:r>
            <a:r>
              <a:rPr b="1" lang="tr-TR" sz="2200">
                <a:solidFill>
                  <a:srgbClr val="434343"/>
                </a:solidFill>
                <a:latin typeface="Montserrat"/>
                <a:ea typeface="Montserrat"/>
                <a:cs typeface="Montserrat"/>
                <a:sym typeface="Montserrat"/>
              </a:rPr>
              <a:t> </a:t>
            </a:r>
            <a:r>
              <a:rPr lang="tr-TR" sz="2200">
                <a:solidFill>
                  <a:srgbClr val="434343"/>
                </a:solidFill>
                <a:latin typeface="Montserrat Light"/>
                <a:ea typeface="Montserrat Light"/>
                <a:cs typeface="Montserrat Light"/>
                <a:sym typeface="Montserrat Light"/>
              </a:rPr>
              <a:t>is that you can choose the format in which you want to open the file as text </a:t>
            </a:r>
            <a:r>
              <a:rPr lang="tr-TR" sz="2200">
                <a:solidFill>
                  <a:srgbClr val="434343"/>
                </a:solidFill>
                <a:highlight>
                  <a:srgbClr val="EFEFEF"/>
                </a:highlight>
                <a:latin typeface="Consolas"/>
                <a:ea typeface="Consolas"/>
                <a:cs typeface="Consolas"/>
                <a:sym typeface="Consolas"/>
              </a:rPr>
              <a:t>(</a:t>
            </a:r>
            <a:r>
              <a:rPr lang="tr-TR" sz="2200">
                <a:solidFill>
                  <a:srgbClr val="FF0000"/>
                </a:solidFill>
                <a:highlight>
                  <a:srgbClr val="EFEFEF"/>
                </a:highlight>
                <a:latin typeface="Consolas"/>
                <a:ea typeface="Consolas"/>
                <a:cs typeface="Consolas"/>
                <a:sym typeface="Consolas"/>
              </a:rPr>
              <a:t>'t'</a:t>
            </a:r>
            <a:r>
              <a:rPr lang="tr-TR" sz="2200">
                <a:solidFill>
                  <a:srgbClr val="434343"/>
                </a:solidFill>
                <a:highlight>
                  <a:srgbClr val="EFEFEF"/>
                </a:highlight>
                <a:latin typeface="Consolas"/>
                <a:ea typeface="Consolas"/>
                <a:cs typeface="Consolas"/>
                <a:sym typeface="Consolas"/>
              </a:rPr>
              <a:t>)</a:t>
            </a:r>
            <a:r>
              <a:rPr lang="tr-TR" sz="2200">
                <a:solidFill>
                  <a:srgbClr val="434343"/>
                </a:solidFill>
                <a:latin typeface="Montserrat Light"/>
                <a:ea typeface="Montserrat Light"/>
                <a:cs typeface="Montserrat Light"/>
                <a:sym typeface="Montserrat Light"/>
              </a:rPr>
              <a:t> or binary </a:t>
            </a:r>
            <a:r>
              <a:rPr lang="tr-TR" sz="2200">
                <a:solidFill>
                  <a:srgbClr val="434343"/>
                </a:solidFill>
                <a:highlight>
                  <a:srgbClr val="EFEFEF"/>
                </a:highlight>
                <a:latin typeface="Consolas"/>
                <a:ea typeface="Consolas"/>
                <a:cs typeface="Consolas"/>
                <a:sym typeface="Consolas"/>
              </a:rPr>
              <a:t>(</a:t>
            </a:r>
            <a:r>
              <a:rPr lang="tr-TR" sz="2200">
                <a:solidFill>
                  <a:srgbClr val="FF0000"/>
                </a:solidFill>
                <a:highlight>
                  <a:srgbClr val="EFEFEF"/>
                </a:highlight>
                <a:latin typeface="Consolas"/>
                <a:ea typeface="Consolas"/>
                <a:cs typeface="Consolas"/>
                <a:sym typeface="Consolas"/>
              </a:rPr>
              <a:t>'b'</a:t>
            </a:r>
            <a:r>
              <a:rPr lang="tr-TR" sz="2200">
                <a:solidFill>
                  <a:srgbClr val="434343"/>
                </a:solidFill>
                <a:highlight>
                  <a:srgbClr val="EFEFEF"/>
                </a:highlight>
                <a:latin typeface="Consolas"/>
                <a:ea typeface="Consolas"/>
                <a:cs typeface="Consolas"/>
                <a:sym typeface="Consolas"/>
              </a:rPr>
              <a:t>)</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457200" marR="0" rtl="0" algn="just">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sp>
        <p:nvSpPr>
          <p:cNvPr id="508" name="Google Shape;508;p35"/>
          <p:cNvSpPr/>
          <p:nvPr/>
        </p:nvSpPr>
        <p:spPr>
          <a:xfrm>
            <a:off x="1174125" y="1931800"/>
            <a:ext cx="10131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'b'</a:t>
            </a:r>
            <a:endParaRPr sz="2400">
              <a:highlight>
                <a:srgbClr val="EFEFEF"/>
              </a:highlight>
              <a:latin typeface="Consolas"/>
              <a:ea typeface="Consolas"/>
              <a:cs typeface="Consolas"/>
              <a:sym typeface="Consolas"/>
            </a:endParaRPr>
          </a:p>
        </p:txBody>
      </p:sp>
      <p:sp>
        <p:nvSpPr>
          <p:cNvPr id="509" name="Google Shape;509;p35"/>
          <p:cNvSpPr/>
          <p:nvPr/>
        </p:nvSpPr>
        <p:spPr>
          <a:xfrm>
            <a:off x="6584325" y="1931800"/>
            <a:ext cx="10131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't'</a:t>
            </a:r>
            <a:endParaRPr sz="2400">
              <a:highlight>
                <a:srgbClr val="EFEFEF"/>
              </a:highlight>
              <a:latin typeface="Consolas"/>
              <a:ea typeface="Consolas"/>
              <a:cs typeface="Consolas"/>
              <a:sym typeface="Consolas"/>
            </a:endParaRPr>
          </a:p>
        </p:txBody>
      </p:sp>
      <p:sp>
        <p:nvSpPr>
          <p:cNvPr id="510" name="Google Shape;510;p35"/>
          <p:cNvSpPr txBox="1"/>
          <p:nvPr/>
        </p:nvSpPr>
        <p:spPr>
          <a:xfrm>
            <a:off x="152400" y="2514600"/>
            <a:ext cx="3602700" cy="1802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600"/>
              </a:spcBef>
              <a:spcAft>
                <a:spcPts val="0"/>
              </a:spcAft>
              <a:buNone/>
            </a:pPr>
            <a:r>
              <a:rPr lang="tr-TR" sz="2600">
                <a:solidFill>
                  <a:srgbClr val="434343"/>
                </a:solidFill>
                <a:latin typeface="Montserrat Light"/>
                <a:ea typeface="Montserrat Light"/>
                <a:cs typeface="Montserrat Light"/>
                <a:sym typeface="Montserrat Light"/>
              </a:rPr>
              <a:t>R</a:t>
            </a:r>
            <a:r>
              <a:rPr lang="tr-TR" sz="2600">
                <a:solidFill>
                  <a:srgbClr val="434343"/>
                </a:solidFill>
                <a:latin typeface="Montserrat Light"/>
                <a:ea typeface="Montserrat Light"/>
                <a:cs typeface="Montserrat Light"/>
                <a:sym typeface="Montserrat Light"/>
              </a:rPr>
              <a:t>eturns contents as </a:t>
            </a:r>
            <a:r>
              <a:rPr lang="tr-TR" sz="2600">
                <a:solidFill>
                  <a:srgbClr val="434343"/>
                </a:solidFill>
                <a:highlight>
                  <a:srgbClr val="EFEFEF"/>
                </a:highlight>
                <a:latin typeface="Consolas"/>
                <a:ea typeface="Consolas"/>
                <a:cs typeface="Consolas"/>
                <a:sym typeface="Consolas"/>
              </a:rPr>
              <a:t>bytes objects</a:t>
            </a:r>
            <a:r>
              <a:rPr lang="tr-TR" sz="2600">
                <a:solidFill>
                  <a:srgbClr val="434343"/>
                </a:solidFill>
                <a:latin typeface="Montserrat Light"/>
                <a:ea typeface="Montserrat Light"/>
                <a:cs typeface="Montserrat Light"/>
                <a:sym typeface="Montserrat Light"/>
              </a:rPr>
              <a:t> </a:t>
            </a:r>
            <a:r>
              <a:rPr lang="tr-TR" sz="2600">
                <a:solidFill>
                  <a:srgbClr val="434343"/>
                </a:solidFill>
                <a:latin typeface="Montserrat Medium"/>
                <a:ea typeface="Montserrat Medium"/>
                <a:cs typeface="Montserrat Medium"/>
                <a:sym typeface="Montserrat Medium"/>
              </a:rPr>
              <a:t>without any decoding</a:t>
            </a:r>
            <a:r>
              <a:rPr lang="tr-TR" sz="2600">
                <a:solidFill>
                  <a:srgbClr val="434343"/>
                </a:solidFill>
                <a:latin typeface="Montserrat Light"/>
                <a:ea typeface="Montserrat Light"/>
                <a:cs typeface="Montserrat Light"/>
                <a:sym typeface="Montserrat Light"/>
              </a:rPr>
              <a:t>.</a:t>
            </a:r>
            <a:endParaRPr sz="2600"/>
          </a:p>
        </p:txBody>
      </p:sp>
      <p:sp>
        <p:nvSpPr>
          <p:cNvPr id="511" name="Google Shape;511;p35"/>
          <p:cNvSpPr txBox="1"/>
          <p:nvPr/>
        </p:nvSpPr>
        <p:spPr>
          <a:xfrm>
            <a:off x="5638800" y="2667000"/>
            <a:ext cx="3000000" cy="21270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600"/>
              </a:spcBef>
              <a:spcAft>
                <a:spcPts val="0"/>
              </a:spcAft>
              <a:buNone/>
            </a:pPr>
            <a:r>
              <a:rPr lang="tr-TR" sz="2400">
                <a:solidFill>
                  <a:srgbClr val="434343"/>
                </a:solidFill>
                <a:latin typeface="Montserrat Light"/>
                <a:ea typeface="Montserrat Light"/>
                <a:cs typeface="Montserrat Light"/>
                <a:sym typeface="Montserrat Light"/>
              </a:rPr>
              <a:t>T</a:t>
            </a:r>
            <a:r>
              <a:rPr lang="tr-TR" sz="2400">
                <a:solidFill>
                  <a:srgbClr val="434343"/>
                </a:solidFill>
                <a:latin typeface="Montserrat Light"/>
                <a:ea typeface="Montserrat Light"/>
                <a:cs typeface="Montserrat Light"/>
                <a:sym typeface="Montserrat Light"/>
              </a:rPr>
              <a:t>he contents of the file are returned as </a:t>
            </a:r>
            <a:r>
              <a:rPr lang="tr-TR" sz="2400">
                <a:solidFill>
                  <a:srgbClr val="434343"/>
                </a:solidFill>
                <a:highlight>
                  <a:srgbClr val="EFEFEF"/>
                </a:highlight>
                <a:latin typeface="Consolas"/>
                <a:ea typeface="Consolas"/>
                <a:cs typeface="Consolas"/>
                <a:sym typeface="Consolas"/>
              </a:rPr>
              <a:t>str</a:t>
            </a:r>
            <a:r>
              <a:rPr lang="tr-TR" sz="2400">
                <a:solidFill>
                  <a:srgbClr val="434343"/>
                </a:solidFill>
                <a:latin typeface="Montserrat Light"/>
                <a:ea typeface="Montserrat Light"/>
                <a:cs typeface="Montserrat Light"/>
                <a:sym typeface="Montserrat Light"/>
              </a:rPr>
              <a:t>.</a:t>
            </a:r>
            <a:endParaRPr sz="2400">
              <a:solidFill>
                <a:srgbClr val="434343"/>
              </a:solidFill>
              <a:latin typeface="Montserrat Light"/>
              <a:ea typeface="Montserrat Light"/>
              <a:cs typeface="Montserrat Light"/>
              <a:sym typeface="Montserrat Light"/>
            </a:endParaRPr>
          </a:p>
          <a:p>
            <a:pPr indent="0" lvl="0" marL="0" rtl="0" algn="ctr">
              <a:lnSpc>
                <a:spcPct val="110000"/>
              </a:lnSpc>
              <a:spcBef>
                <a:spcPts val="600"/>
              </a:spcBef>
              <a:spcAft>
                <a:spcPts val="0"/>
              </a:spcAft>
              <a:buNone/>
            </a:pPr>
            <a:r>
              <a:rPr lang="tr-TR" sz="2400">
                <a:solidFill>
                  <a:srgbClr val="434343"/>
                </a:solidFill>
                <a:latin typeface="Montserrat Light"/>
                <a:ea typeface="Montserrat Light"/>
                <a:cs typeface="Montserrat Light"/>
                <a:sym typeface="Montserrat Light"/>
              </a:rPr>
              <a:t>It’s </a:t>
            </a:r>
            <a:r>
              <a:rPr lang="tr-TR" sz="2400">
                <a:solidFill>
                  <a:srgbClr val="434343"/>
                </a:solidFill>
                <a:latin typeface="Montserrat Medium"/>
                <a:ea typeface="Montserrat Medium"/>
                <a:cs typeface="Montserrat Medium"/>
                <a:sym typeface="Montserrat Medium"/>
              </a:rPr>
              <a:t>default</a:t>
            </a:r>
            <a:r>
              <a:rPr lang="tr-TR" sz="2400">
                <a:solidFill>
                  <a:srgbClr val="434343"/>
                </a:solidFill>
                <a:latin typeface="Montserrat Light"/>
                <a:ea typeface="Montserrat Light"/>
                <a:cs typeface="Montserrat Light"/>
                <a:sym typeface="Montserrat Light"/>
              </a:rPr>
              <a:t> for </a:t>
            </a:r>
            <a:r>
              <a:rPr lang="tr-TR" sz="2400">
                <a:solidFill>
                  <a:srgbClr val="434343"/>
                </a:solidFill>
                <a:latin typeface="Consolas"/>
                <a:ea typeface="Consolas"/>
                <a:cs typeface="Consolas"/>
                <a:sym typeface="Consolas"/>
              </a:rPr>
              <a:t>mode</a:t>
            </a:r>
            <a:r>
              <a:rPr lang="tr-TR" sz="2400">
                <a:solidFill>
                  <a:srgbClr val="434343"/>
                </a:solidFill>
                <a:latin typeface="Montserrat Light"/>
                <a:ea typeface="Montserrat Light"/>
                <a:cs typeface="Montserrat Light"/>
                <a:sym typeface="Montserrat Light"/>
              </a:rPr>
              <a:t> parameter.</a:t>
            </a:r>
            <a:endParaRPr sz="2400">
              <a:solidFill>
                <a:srgbClr val="434343"/>
              </a:solidFill>
              <a:latin typeface="Montserrat Light"/>
              <a:ea typeface="Montserrat Light"/>
              <a:cs typeface="Montserrat Light"/>
              <a:sym typeface="Montserrat Light"/>
            </a:endParaRPr>
          </a:p>
        </p:txBody>
      </p:sp>
      <p:pic>
        <p:nvPicPr>
          <p:cNvPr id="512" name="Google Shape;512;p35"/>
          <p:cNvPicPr preferRelativeResize="0"/>
          <p:nvPr/>
        </p:nvPicPr>
        <p:blipFill>
          <a:blip r:embed="rId3">
            <a:alphaModFix/>
          </a:blip>
          <a:stretch>
            <a:fillRect/>
          </a:stretch>
        </p:blipFill>
        <p:spPr>
          <a:xfrm>
            <a:off x="3704127" y="2010220"/>
            <a:ext cx="2134425" cy="2972755"/>
          </a:xfrm>
          <a:prstGeom prst="rect">
            <a:avLst/>
          </a:prstGeom>
          <a:noFill/>
          <a:ln>
            <a:noFill/>
          </a:ln>
        </p:spPr>
      </p:pic>
      <p:sp>
        <p:nvSpPr>
          <p:cNvPr id="513" name="Google Shape;513;p35"/>
          <p:cNvSpPr/>
          <p:nvPr/>
        </p:nvSpPr>
        <p:spPr>
          <a:xfrm rot="1690323">
            <a:off x="7379768" y="1735526"/>
            <a:ext cx="1817967" cy="559148"/>
          </a:xfrm>
          <a:prstGeom prst="ribbon">
            <a:avLst>
              <a:gd fmla="val 23216" name="adj1"/>
              <a:gd fmla="val 58146"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1200">
                <a:solidFill>
                  <a:srgbClr val="FFFFFF"/>
                </a:solidFill>
              </a:rPr>
              <a:t>most common use</a:t>
            </a:r>
            <a:endParaRPr sz="12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txBox="1"/>
          <p:nvPr>
            <p:ph type="ctrTitle"/>
          </p:nvPr>
        </p:nvSpPr>
        <p:spPr>
          <a:xfrm>
            <a:off x="1038600" y="2075550"/>
            <a:ext cx="7408200" cy="9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the Files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with </a:t>
            </a: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a:t>
            </a:r>
            <a:endParaRPr sz="3600">
              <a:solidFill>
                <a:srgbClr val="741B47"/>
              </a:solidFill>
              <a:latin typeface="Raleway Medium"/>
              <a:ea typeface="Raleway Medium"/>
              <a:cs typeface="Raleway Medium"/>
              <a:sym typeface="Raleway Medium"/>
            </a:endParaRPr>
          </a:p>
        </p:txBody>
      </p:sp>
      <p:sp>
        <p:nvSpPr>
          <p:cNvPr id="519" name="Google Shape;519;p3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3</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25" name="Google Shape;525;p3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Methods</a:t>
            </a:r>
            <a:endParaRPr sz="3600">
              <a:solidFill>
                <a:srgbClr val="741B47"/>
              </a:solidFill>
              <a:latin typeface="Raleway Medium"/>
              <a:ea typeface="Raleway Medium"/>
              <a:cs typeface="Raleway Medium"/>
              <a:sym typeface="Raleway Medium"/>
            </a:endParaRPr>
          </a:p>
        </p:txBody>
      </p:sp>
      <p:sp>
        <p:nvSpPr>
          <p:cNvPr id="526" name="Google Shape;526;p37"/>
          <p:cNvSpPr txBox="1"/>
          <p:nvPr>
            <p:ph idx="4294967295" type="subTitle"/>
          </p:nvPr>
        </p:nvSpPr>
        <p:spPr>
          <a:xfrm>
            <a:off x="361200" y="724000"/>
            <a:ext cx="8478900" cy="5406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You can use the following methods for reading a file :</a:t>
            </a:r>
            <a:endParaRPr sz="2200">
              <a:solidFill>
                <a:srgbClr val="434343"/>
              </a:solidFill>
              <a:latin typeface="Montserrat Light"/>
              <a:ea typeface="Montserrat Light"/>
              <a:cs typeface="Montserrat Light"/>
              <a:sym typeface="Montserrat Light"/>
            </a:endParaRPr>
          </a:p>
        </p:txBody>
      </p:sp>
      <p:sp>
        <p:nvSpPr>
          <p:cNvPr id="527" name="Google Shape;527;p37"/>
          <p:cNvSpPr/>
          <p:nvPr/>
        </p:nvSpPr>
        <p:spPr>
          <a:xfrm>
            <a:off x="3061200" y="1231075"/>
            <a:ext cx="3021600" cy="662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solidFill>
                  <a:srgbClr val="FF0000"/>
                </a:solidFill>
                <a:highlight>
                  <a:srgbClr val="EFEFEF"/>
                </a:highlight>
                <a:latin typeface="Consolas"/>
                <a:ea typeface="Consolas"/>
                <a:cs typeface="Consolas"/>
                <a:sym typeface="Consolas"/>
              </a:rPr>
              <a:t>.read(size)</a:t>
            </a:r>
            <a:endParaRPr sz="2400">
              <a:highlight>
                <a:srgbClr val="EFEFEF"/>
              </a:highlight>
              <a:latin typeface="Consolas"/>
              <a:ea typeface="Consolas"/>
              <a:cs typeface="Consolas"/>
              <a:sym typeface="Consolas"/>
            </a:endParaRPr>
          </a:p>
        </p:txBody>
      </p:sp>
      <p:sp>
        <p:nvSpPr>
          <p:cNvPr id="528" name="Google Shape;528;p37"/>
          <p:cNvSpPr/>
          <p:nvPr/>
        </p:nvSpPr>
        <p:spPr>
          <a:xfrm>
            <a:off x="3091300" y="2155850"/>
            <a:ext cx="3021600" cy="662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solidFill>
                  <a:srgbClr val="FF0000"/>
                </a:solidFill>
                <a:highlight>
                  <a:srgbClr val="EFEFEF"/>
                </a:highlight>
                <a:latin typeface="Consolas"/>
                <a:ea typeface="Consolas"/>
                <a:cs typeface="Consolas"/>
                <a:sym typeface="Consolas"/>
              </a:rPr>
              <a:t>.readline(size)</a:t>
            </a:r>
            <a:endParaRPr sz="2400">
              <a:highlight>
                <a:srgbClr val="EFEFEF"/>
              </a:highlight>
              <a:latin typeface="Consolas"/>
              <a:ea typeface="Consolas"/>
              <a:cs typeface="Consolas"/>
              <a:sym typeface="Consolas"/>
            </a:endParaRPr>
          </a:p>
        </p:txBody>
      </p:sp>
      <p:sp>
        <p:nvSpPr>
          <p:cNvPr id="529" name="Google Shape;529;p37"/>
          <p:cNvSpPr/>
          <p:nvPr/>
        </p:nvSpPr>
        <p:spPr>
          <a:xfrm>
            <a:off x="3061200" y="3080625"/>
            <a:ext cx="3021600" cy="662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solidFill>
                  <a:srgbClr val="FF0000"/>
                </a:solidFill>
                <a:highlight>
                  <a:srgbClr val="EFEFEF"/>
                </a:highlight>
                <a:latin typeface="Consolas"/>
                <a:ea typeface="Consolas"/>
                <a:cs typeface="Consolas"/>
                <a:sym typeface="Consolas"/>
              </a:rPr>
              <a:t>.readlines()</a:t>
            </a:r>
            <a:endParaRPr sz="2400">
              <a:highlight>
                <a:srgbClr val="EFEFEF"/>
              </a:highlight>
              <a:latin typeface="Consolas"/>
              <a:ea typeface="Consolas"/>
              <a:cs typeface="Consolas"/>
              <a:sym typeface="Consolas"/>
            </a:endParaRPr>
          </a:p>
        </p:txBody>
      </p:sp>
      <p:sp>
        <p:nvSpPr>
          <p:cNvPr id="530" name="Google Shape;530;p37"/>
          <p:cNvSpPr/>
          <p:nvPr/>
        </p:nvSpPr>
        <p:spPr>
          <a:xfrm>
            <a:off x="3061200" y="4005400"/>
            <a:ext cx="3021600" cy="662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2400">
                <a:latin typeface="Consolas"/>
                <a:ea typeface="Consolas"/>
                <a:cs typeface="Consolas"/>
                <a:sym typeface="Consolas"/>
              </a:rPr>
              <a:t>using loops</a:t>
            </a:r>
            <a:endParaRPr sz="24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36" name="Google Shape;536;p38"/>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Methods</a:t>
            </a:r>
            <a:endParaRPr sz="3600">
              <a:solidFill>
                <a:srgbClr val="741B47"/>
              </a:solidFill>
              <a:latin typeface="Raleway Medium"/>
              <a:ea typeface="Raleway Medium"/>
              <a:cs typeface="Raleway Medium"/>
              <a:sym typeface="Raleway Medium"/>
            </a:endParaRPr>
          </a:p>
        </p:txBody>
      </p:sp>
      <p:sp>
        <p:nvSpPr>
          <p:cNvPr id="537" name="Google Shape;537;p38"/>
          <p:cNvSpPr/>
          <p:nvPr/>
        </p:nvSpPr>
        <p:spPr>
          <a:xfrm>
            <a:off x="3061200" y="2374075"/>
            <a:ext cx="3021600" cy="662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sz="3300">
                <a:solidFill>
                  <a:srgbClr val="FF0000"/>
                </a:solidFill>
                <a:highlight>
                  <a:srgbClr val="EFEFEF"/>
                </a:highlight>
                <a:latin typeface="Consolas"/>
                <a:ea typeface="Consolas"/>
                <a:cs typeface="Consolas"/>
                <a:sym typeface="Consolas"/>
              </a:rPr>
              <a:t>.read(size)</a:t>
            </a:r>
            <a:endParaRPr sz="3300">
              <a:highlight>
                <a:srgbClr val="EFEFEF"/>
              </a:highlight>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1"/>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378" name="Google Shape;378;p21"/>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tr-TR"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379" name="Google Shape;379;p21"/>
          <p:cNvSpPr txBox="1"/>
          <p:nvPr>
            <p:ph idx="4294967295" type="subTitle"/>
          </p:nvPr>
        </p:nvSpPr>
        <p:spPr>
          <a:xfrm>
            <a:off x="336600" y="582875"/>
            <a:ext cx="8769300" cy="4114500"/>
          </a:xfrm>
          <a:prstGeom prst="rect">
            <a:avLst/>
          </a:prstGeom>
          <a:noFill/>
          <a:ln>
            <a:noFill/>
          </a:ln>
        </p:spPr>
        <p:txBody>
          <a:bodyPr anchorCtr="0" anchor="t" bIns="0" lIns="0" spcFirstLastPara="1" rIns="0" wrap="square" tIns="0">
            <a:noAutofit/>
          </a:bodyPr>
          <a:lstStyle/>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highlight>
                  <a:srgbClr val="EFEFEF"/>
                </a:highlight>
                <a:latin typeface="Consolas"/>
                <a:ea typeface="Consolas"/>
                <a:cs typeface="Consolas"/>
                <a:sym typeface="Consolas"/>
              </a:rPr>
              <a:t>open()</a:t>
            </a:r>
            <a:r>
              <a:rPr lang="tr-TR" sz="2900">
                <a:solidFill>
                  <a:srgbClr val="0B5394"/>
                </a:solidFill>
                <a:latin typeface="Raleway"/>
                <a:ea typeface="Raleway"/>
                <a:cs typeface="Raleway"/>
                <a:sym typeface="Raleway"/>
              </a:rPr>
              <a:t> Function</a:t>
            </a:r>
            <a:endParaRPr b="0" i="0" sz="2900" u="none" cap="none" strike="noStrike">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highlight>
                  <a:srgbClr val="EFEFEF"/>
                </a:highlight>
                <a:latin typeface="Consolas"/>
                <a:ea typeface="Consolas"/>
                <a:cs typeface="Consolas"/>
                <a:sym typeface="Consolas"/>
              </a:rPr>
              <a:t>mode</a:t>
            </a:r>
            <a:r>
              <a:rPr lang="tr-TR" sz="2900">
                <a:solidFill>
                  <a:srgbClr val="0B5394"/>
                </a:solidFill>
                <a:latin typeface="Raleway"/>
                <a:ea typeface="Raleway"/>
                <a:cs typeface="Raleway"/>
                <a:sym typeface="Raleway"/>
              </a:rPr>
              <a:t> Parameter</a:t>
            </a:r>
            <a:endParaRPr sz="2900">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latin typeface="Raleway"/>
                <a:ea typeface="Raleway"/>
                <a:cs typeface="Raleway"/>
                <a:sym typeface="Raleway"/>
              </a:rPr>
              <a:t>Reading the Files with '</a:t>
            </a:r>
            <a:r>
              <a:rPr lang="tr-TR" sz="2900">
                <a:solidFill>
                  <a:srgbClr val="0B5394"/>
                </a:solidFill>
                <a:latin typeface="Consolas"/>
                <a:ea typeface="Consolas"/>
                <a:cs typeface="Consolas"/>
                <a:sym typeface="Consolas"/>
              </a:rPr>
              <a:t>.read()</a:t>
            </a:r>
            <a:r>
              <a:rPr lang="tr-TR" sz="2900">
                <a:solidFill>
                  <a:srgbClr val="0B5394"/>
                </a:solidFill>
                <a:latin typeface="Raleway"/>
                <a:ea typeface="Raleway"/>
                <a:cs typeface="Raleway"/>
                <a:sym typeface="Raleway"/>
              </a:rPr>
              <a:t>' Method</a:t>
            </a:r>
            <a:endParaRPr sz="2900">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latin typeface="Raleway"/>
                <a:ea typeface="Raleway"/>
                <a:cs typeface="Raleway"/>
                <a:sym typeface="Raleway"/>
              </a:rPr>
              <a:t>Reading the Files with '</a:t>
            </a:r>
            <a:r>
              <a:rPr lang="tr-TR" sz="2900">
                <a:solidFill>
                  <a:srgbClr val="0B5394"/>
                </a:solidFill>
                <a:latin typeface="Consolas"/>
                <a:ea typeface="Consolas"/>
                <a:cs typeface="Consolas"/>
                <a:sym typeface="Consolas"/>
              </a:rPr>
              <a:t>.readline()</a:t>
            </a:r>
            <a:r>
              <a:rPr lang="tr-TR" sz="2900">
                <a:solidFill>
                  <a:srgbClr val="0B5394"/>
                </a:solidFill>
                <a:latin typeface="Raleway"/>
                <a:ea typeface="Raleway"/>
                <a:cs typeface="Raleway"/>
                <a:sym typeface="Raleway"/>
              </a:rPr>
              <a:t>' Method</a:t>
            </a:r>
            <a:endParaRPr sz="2900">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latin typeface="Raleway"/>
                <a:ea typeface="Raleway"/>
                <a:cs typeface="Raleway"/>
                <a:sym typeface="Raleway"/>
              </a:rPr>
              <a:t>Reading the Files with '</a:t>
            </a:r>
            <a:r>
              <a:rPr lang="tr-TR" sz="2900">
                <a:solidFill>
                  <a:srgbClr val="0B5394"/>
                </a:solidFill>
                <a:latin typeface="Consolas"/>
                <a:ea typeface="Consolas"/>
                <a:cs typeface="Consolas"/>
                <a:sym typeface="Consolas"/>
              </a:rPr>
              <a:t>.readlines()</a:t>
            </a:r>
            <a:r>
              <a:rPr lang="tr-TR" sz="2900">
                <a:solidFill>
                  <a:srgbClr val="0B5394"/>
                </a:solidFill>
                <a:latin typeface="Raleway"/>
                <a:ea typeface="Raleway"/>
                <a:cs typeface="Raleway"/>
                <a:sym typeface="Raleway"/>
              </a:rPr>
              <a:t>' Method</a:t>
            </a:r>
            <a:endParaRPr sz="2900">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latin typeface="Raleway"/>
                <a:ea typeface="Raleway"/>
                <a:cs typeface="Raleway"/>
                <a:sym typeface="Raleway"/>
              </a:rPr>
              <a:t>Reading the Files with Loops</a:t>
            </a:r>
            <a:endParaRPr sz="2900">
              <a:solidFill>
                <a:srgbClr val="0B5394"/>
              </a:solidFill>
              <a:latin typeface="Raleway"/>
              <a:ea typeface="Raleway"/>
              <a:cs typeface="Raleway"/>
              <a:sym typeface="Raleway"/>
            </a:endParaRPr>
          </a:p>
          <a:p>
            <a:pPr indent="-412750" lvl="0" marL="457200" marR="0" rtl="0" algn="l">
              <a:lnSpc>
                <a:spcPct val="110000"/>
              </a:lnSpc>
              <a:spcBef>
                <a:spcPts val="600"/>
              </a:spcBef>
              <a:spcAft>
                <a:spcPts val="0"/>
              </a:spcAft>
              <a:buClr>
                <a:srgbClr val="741B47"/>
              </a:buClr>
              <a:buSzPts val="2900"/>
              <a:buFont typeface="Raleway"/>
              <a:buChar char="▶"/>
            </a:pPr>
            <a:r>
              <a:rPr lang="tr-TR" sz="2900">
                <a:solidFill>
                  <a:srgbClr val="0B5394"/>
                </a:solidFill>
                <a:latin typeface="Raleway"/>
                <a:ea typeface="Raleway"/>
                <a:cs typeface="Raleway"/>
                <a:sym typeface="Raleway"/>
              </a:rPr>
              <a:t>The Matter of Closing the Files</a:t>
            </a:r>
            <a:endParaRPr sz="2900">
              <a:solidFill>
                <a:srgbClr val="0B5394"/>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43" name="Google Shape;543;p39"/>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Methods</a:t>
            </a:r>
            <a:endParaRPr sz="4000">
              <a:solidFill>
                <a:srgbClr val="419DD3"/>
              </a:solidFill>
              <a:latin typeface="Raleway Medium"/>
              <a:ea typeface="Raleway Medium"/>
              <a:cs typeface="Raleway Medium"/>
              <a:sym typeface="Raleway Medium"/>
            </a:endParaRPr>
          </a:p>
        </p:txBody>
      </p:sp>
      <p:sp>
        <p:nvSpPr>
          <p:cNvPr id="544" name="Google Shape;544;p39"/>
          <p:cNvSpPr txBox="1"/>
          <p:nvPr>
            <p:ph idx="4294967295" type="subTitle"/>
          </p:nvPr>
        </p:nvSpPr>
        <p:spPr>
          <a:xfrm>
            <a:off x="67625" y="724000"/>
            <a:ext cx="8772600" cy="17427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First of all, we need to create a text file and save it in the folder where Anaconda3 / Python is installed. Suppose we have a file named </a:t>
            </a:r>
            <a:r>
              <a:rPr b="1" lang="tr-TR" sz="2400">
                <a:solidFill>
                  <a:srgbClr val="434343"/>
                </a:solidFill>
                <a:latin typeface="Montserrat"/>
                <a:ea typeface="Montserrat"/>
                <a:cs typeface="Montserrat"/>
                <a:sym typeface="Montserrat"/>
              </a:rPr>
              <a:t>"fishes.txt"</a:t>
            </a:r>
            <a:r>
              <a:rPr lang="tr-TR" sz="2400">
                <a:solidFill>
                  <a:srgbClr val="434343"/>
                </a:solidFill>
                <a:latin typeface="Montserrat Light"/>
                <a:ea typeface="Montserrat Light"/>
                <a:cs typeface="Montserrat Light"/>
                <a:sym typeface="Montserrat Light"/>
              </a:rPr>
              <a:t> with the following content.</a:t>
            </a:r>
            <a:endParaRPr sz="2400">
              <a:solidFill>
                <a:srgbClr val="434343"/>
              </a:solidFill>
              <a:latin typeface="Montserrat Light"/>
              <a:ea typeface="Montserrat Light"/>
              <a:cs typeface="Montserrat Light"/>
              <a:sym typeface="Montserrat Light"/>
            </a:endParaRPr>
          </a:p>
        </p:txBody>
      </p:sp>
      <p:sp>
        <p:nvSpPr>
          <p:cNvPr id="545" name="Google Shape;545;p39"/>
          <p:cNvSpPr txBox="1"/>
          <p:nvPr/>
        </p:nvSpPr>
        <p:spPr>
          <a:xfrm>
            <a:off x="328450" y="28910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Orca is a kind of Dolphin.</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Blue Whale is the largest animal known on earth.</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Sharks are the sister group to the Rays (batoids).</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The Tuna Fish can weigh up to 260 kg.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Squid and Octopus are in the same class.</a:t>
            </a:r>
            <a:endParaRPr sz="2200">
              <a:latin typeface="Consolas"/>
              <a:ea typeface="Consolas"/>
              <a:cs typeface="Consolas"/>
              <a:sym typeface="Consolas"/>
            </a:endParaRPr>
          </a:p>
        </p:txBody>
      </p:sp>
      <p:sp>
        <p:nvSpPr>
          <p:cNvPr id="546" name="Google Shape;546;p39"/>
          <p:cNvSpPr txBox="1"/>
          <p:nvPr/>
        </p:nvSpPr>
        <p:spPr>
          <a:xfrm>
            <a:off x="328450" y="25214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fishes.txt</a:t>
            </a:r>
            <a:endParaRPr b="1">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52" name="Google Shape;552;p40"/>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Methods</a:t>
            </a:r>
            <a:endParaRPr sz="4000">
              <a:solidFill>
                <a:srgbClr val="419DD3"/>
              </a:solidFill>
              <a:latin typeface="Raleway Medium"/>
              <a:ea typeface="Raleway Medium"/>
              <a:cs typeface="Raleway Medium"/>
              <a:sym typeface="Raleway Medium"/>
            </a:endParaRPr>
          </a:p>
        </p:txBody>
      </p:sp>
      <p:sp>
        <p:nvSpPr>
          <p:cNvPr id="553" name="Google Shape;553;p40"/>
          <p:cNvSpPr/>
          <p:nvPr/>
        </p:nvSpPr>
        <p:spPr>
          <a:xfrm>
            <a:off x="228750" y="1413875"/>
            <a:ext cx="8686500" cy="1926900"/>
          </a:xfrm>
          <a:prstGeom prst="roundRect">
            <a:avLst>
              <a:gd fmla="val 11455" name="adj"/>
            </a:avLst>
          </a:prstGeom>
          <a:solidFill>
            <a:srgbClr val="6AA84F"/>
          </a:solidFill>
          <a:ln cap="flat" cmpd="sng" w="9525">
            <a:solidFill>
              <a:srgbClr val="0C343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tr-TR" sz="2200">
                <a:solidFill>
                  <a:srgbClr val="FFFFFF"/>
                </a:solidFill>
                <a:latin typeface="Montserrat"/>
                <a:ea typeface="Montserrat"/>
                <a:cs typeface="Montserrat"/>
                <a:sym typeface="Montserrat"/>
              </a:rPr>
              <a:t>K</a:t>
            </a:r>
            <a:r>
              <a:rPr b="1" lang="tr-TR" sz="2200">
                <a:solidFill>
                  <a:srgbClr val="FFFFFF"/>
                </a:solidFill>
                <a:latin typeface="Montserrat"/>
                <a:ea typeface="Montserrat"/>
                <a:cs typeface="Montserrat"/>
                <a:sym typeface="Montserrat"/>
              </a:rPr>
              <a:t>eep in your mind! </a:t>
            </a:r>
            <a:endParaRPr b="1" sz="2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2200">
              <a:solidFill>
                <a:srgbClr val="FFFFFF"/>
              </a:solidFill>
              <a:latin typeface="Montserrat"/>
              <a:ea typeface="Montserrat"/>
              <a:cs typeface="Montserrat"/>
              <a:sym typeface="Montserrat"/>
            </a:endParaRPr>
          </a:p>
          <a:p>
            <a:pPr indent="0" lvl="0" marL="0" rtl="0" algn="ctr">
              <a:spcBef>
                <a:spcPts val="0"/>
              </a:spcBef>
              <a:spcAft>
                <a:spcPts val="0"/>
              </a:spcAft>
              <a:buNone/>
            </a:pPr>
            <a:r>
              <a:rPr lang="tr-TR" sz="2200">
                <a:solidFill>
                  <a:srgbClr val="FFFFFF"/>
                </a:solidFill>
                <a:latin typeface="Montserrat"/>
                <a:ea typeface="Montserrat"/>
                <a:cs typeface="Montserrat"/>
                <a:sym typeface="Montserrat"/>
              </a:rPr>
              <a:t>You can pass </a:t>
            </a:r>
            <a:r>
              <a:rPr b="1" lang="tr-TR" sz="2200">
                <a:solidFill>
                  <a:srgbClr val="FFFFFF"/>
                </a:solidFill>
                <a:latin typeface="Montserrat"/>
                <a:ea typeface="Montserrat"/>
                <a:cs typeface="Montserrat"/>
                <a:sym typeface="Montserrat"/>
              </a:rPr>
              <a:t>full path</a:t>
            </a:r>
            <a:r>
              <a:rPr lang="tr-TR" sz="2200">
                <a:solidFill>
                  <a:srgbClr val="FFFFFF"/>
                </a:solidFill>
                <a:latin typeface="Montserrat"/>
                <a:ea typeface="Montserrat"/>
                <a:cs typeface="Montserrat"/>
                <a:sym typeface="Montserrat"/>
              </a:rPr>
              <a:t> of the file into </a:t>
            </a:r>
            <a:r>
              <a:rPr lang="tr-TR" sz="2200">
                <a:solidFill>
                  <a:srgbClr val="FFFFFF"/>
                </a:solidFill>
                <a:highlight>
                  <a:srgbClr val="93C47D"/>
                </a:highlight>
                <a:latin typeface="Consolas"/>
                <a:ea typeface="Consolas"/>
                <a:cs typeface="Consolas"/>
                <a:sym typeface="Consolas"/>
              </a:rPr>
              <a:t>open()</a:t>
            </a:r>
            <a:r>
              <a:rPr lang="tr-TR" sz="2200">
                <a:solidFill>
                  <a:srgbClr val="FFFFFF"/>
                </a:solidFill>
                <a:latin typeface="Montserrat"/>
                <a:ea typeface="Montserrat"/>
                <a:cs typeface="Montserrat"/>
                <a:sym typeface="Montserrat"/>
              </a:rPr>
              <a:t> function. So that, when the file path is entered, the location where the file is saved does not matter.</a:t>
            </a:r>
            <a:endParaRPr sz="2200">
              <a:solidFill>
                <a:srgbClr val="FFFFFF"/>
              </a:solidFill>
              <a:latin typeface="Montserrat"/>
              <a:ea typeface="Montserrat"/>
              <a:cs typeface="Montserrat"/>
              <a:sym typeface="Montserrat"/>
            </a:endParaRPr>
          </a:p>
        </p:txBody>
      </p:sp>
      <p:pic>
        <p:nvPicPr>
          <p:cNvPr id="554" name="Google Shape;554;p40"/>
          <p:cNvPicPr preferRelativeResize="0"/>
          <p:nvPr/>
        </p:nvPicPr>
        <p:blipFill>
          <a:blip r:embed="rId3">
            <a:alphaModFix/>
          </a:blip>
          <a:stretch>
            <a:fillRect/>
          </a:stretch>
        </p:blipFill>
        <p:spPr>
          <a:xfrm>
            <a:off x="3892188" y="603949"/>
            <a:ext cx="1111825" cy="980625"/>
          </a:xfrm>
          <a:prstGeom prst="rect">
            <a:avLst/>
          </a:prstGeom>
          <a:noFill/>
          <a:ln>
            <a:noFill/>
          </a:ln>
        </p:spPr>
      </p:pic>
      <p:sp>
        <p:nvSpPr>
          <p:cNvPr id="555" name="Google Shape;555;p40"/>
          <p:cNvSpPr txBox="1"/>
          <p:nvPr/>
        </p:nvSpPr>
        <p:spPr>
          <a:xfrm>
            <a:off x="611275" y="3652400"/>
            <a:ext cx="7673700" cy="626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file = </a:t>
            </a:r>
            <a:r>
              <a:rPr lang="tr-TR" sz="2200">
                <a:solidFill>
                  <a:srgbClr val="0000FF"/>
                </a:solidFill>
                <a:latin typeface="Consolas"/>
                <a:ea typeface="Consolas"/>
                <a:cs typeface="Consolas"/>
                <a:sym typeface="Consolas"/>
              </a:rPr>
              <a:t>open</a:t>
            </a:r>
            <a:r>
              <a:rPr lang="tr-TR" sz="2200">
                <a:latin typeface="Consolas"/>
                <a:ea typeface="Consolas"/>
                <a:cs typeface="Consolas"/>
                <a:sym typeface="Consolas"/>
              </a:rPr>
              <a:t>(</a:t>
            </a:r>
            <a:r>
              <a:rPr lang="tr-TR" sz="2200">
                <a:solidFill>
                  <a:srgbClr val="FF0000"/>
                </a:solidFill>
                <a:latin typeface="Consolas"/>
                <a:ea typeface="Consolas"/>
                <a:cs typeface="Consolas"/>
                <a:sym typeface="Consolas"/>
              </a:rPr>
              <a:t>"C:/users/desktop/fishes.txt"</a:t>
            </a:r>
            <a:r>
              <a:rPr lang="tr-TR" sz="2200">
                <a:latin typeface="Consolas"/>
                <a:ea typeface="Consolas"/>
                <a:cs typeface="Consolas"/>
                <a:sym typeface="Consolas"/>
              </a:rPr>
              <a:t>, </a:t>
            </a:r>
            <a:r>
              <a:rPr lang="tr-TR" sz="2200">
                <a:solidFill>
                  <a:srgbClr val="FF0000"/>
                </a:solidFill>
                <a:latin typeface="Consolas"/>
                <a:ea typeface="Consolas"/>
                <a:cs typeface="Consolas"/>
                <a:sym typeface="Consolas"/>
              </a:rPr>
              <a:t>"r"</a:t>
            </a:r>
            <a:r>
              <a:rPr lang="tr-TR" sz="2200">
                <a:latin typeface="Consolas"/>
                <a:ea typeface="Consolas"/>
                <a:cs typeface="Consolas"/>
                <a:sym typeface="Consolas"/>
              </a:rPr>
              <a:t>)</a:t>
            </a:r>
            <a:endParaRPr sz="22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61" name="Google Shape;561;p41"/>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562" name="Google Shape;562;p41"/>
          <p:cNvSpPr txBox="1"/>
          <p:nvPr>
            <p:ph idx="4294967295" type="subTitle"/>
          </p:nvPr>
        </p:nvSpPr>
        <p:spPr>
          <a:xfrm>
            <a:off x="361200" y="724000"/>
            <a:ext cx="8478900" cy="8235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This method reads the size bytes (characters) of the file. If this parameter is not specified, the entire file is read at once.</a:t>
            </a:r>
            <a:endParaRPr sz="2200">
              <a:solidFill>
                <a:srgbClr val="434343"/>
              </a:solidFill>
              <a:latin typeface="Montserrat Light"/>
              <a:ea typeface="Montserrat Light"/>
              <a:cs typeface="Montserrat Light"/>
              <a:sym typeface="Montserrat Light"/>
            </a:endParaRPr>
          </a:p>
        </p:txBody>
      </p:sp>
      <p:pic>
        <p:nvPicPr>
          <p:cNvPr id="563" name="Google Shape;563;p41"/>
          <p:cNvPicPr preferRelativeResize="0"/>
          <p:nvPr/>
        </p:nvPicPr>
        <p:blipFill>
          <a:blip r:embed="rId3">
            <a:alphaModFix/>
          </a:blip>
          <a:stretch>
            <a:fillRect/>
          </a:stretch>
        </p:blipFill>
        <p:spPr>
          <a:xfrm>
            <a:off x="228150" y="2080900"/>
            <a:ext cx="8687699" cy="1538492"/>
          </a:xfrm>
          <a:prstGeom prst="rect">
            <a:avLst/>
          </a:prstGeom>
          <a:noFill/>
          <a:ln>
            <a:noFill/>
          </a:ln>
        </p:spPr>
      </p:pic>
      <p:sp>
        <p:nvSpPr>
          <p:cNvPr id="564" name="Google Shape;564;p41"/>
          <p:cNvSpPr txBox="1"/>
          <p:nvPr/>
        </p:nvSpPr>
        <p:spPr>
          <a:xfrm>
            <a:off x="4646575" y="367417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pic>
        <p:nvPicPr>
          <p:cNvPr id="565" name="Google Shape;565;p4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566" name="Google Shape;566;p41">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72" name="Google Shape;572;p42"/>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a:t>
            </a:r>
            <a:r>
              <a:rPr lang="tr-TR" sz="3600">
                <a:solidFill>
                  <a:srgbClr val="741B47"/>
                </a:solidFill>
                <a:latin typeface="Raleway Medium"/>
                <a:ea typeface="Raleway Medium"/>
                <a:cs typeface="Raleway Medium"/>
                <a:sym typeface="Raleway Medium"/>
              </a:rPr>
              <a:t>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573" name="Google Shape;573;p42"/>
          <p:cNvSpPr txBox="1"/>
          <p:nvPr>
            <p:ph idx="4294967295" type="subTitle"/>
          </p:nvPr>
        </p:nvSpPr>
        <p:spPr>
          <a:xfrm>
            <a:off x="361200" y="724000"/>
            <a:ext cx="8478900" cy="8235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This method reads the size bytes (characters) of the file. If this parameter is not specified, the entire file is read at once.</a:t>
            </a:r>
            <a:endParaRPr>
              <a:solidFill>
                <a:srgbClr val="434343"/>
              </a:solidFill>
              <a:latin typeface="Montserrat Light"/>
              <a:ea typeface="Montserrat Light"/>
              <a:cs typeface="Montserrat Light"/>
              <a:sym typeface="Montserrat Light"/>
            </a:endParaRPr>
          </a:p>
        </p:txBody>
      </p:sp>
      <p:pic>
        <p:nvPicPr>
          <p:cNvPr id="574" name="Google Shape;574;p42"/>
          <p:cNvPicPr preferRelativeResize="0"/>
          <p:nvPr/>
        </p:nvPicPr>
        <p:blipFill>
          <a:blip r:embed="rId3">
            <a:alphaModFix/>
          </a:blip>
          <a:stretch>
            <a:fillRect/>
          </a:stretch>
        </p:blipFill>
        <p:spPr>
          <a:xfrm>
            <a:off x="228150" y="1471300"/>
            <a:ext cx="8687699" cy="1538492"/>
          </a:xfrm>
          <a:prstGeom prst="rect">
            <a:avLst/>
          </a:prstGeom>
          <a:noFill/>
          <a:ln>
            <a:noFill/>
          </a:ln>
        </p:spPr>
      </p:pic>
      <p:pic>
        <p:nvPicPr>
          <p:cNvPr id="575" name="Google Shape;575;p42"/>
          <p:cNvPicPr preferRelativeResize="0"/>
          <p:nvPr/>
        </p:nvPicPr>
        <p:blipFill>
          <a:blip r:embed="rId4">
            <a:alphaModFix/>
          </a:blip>
          <a:stretch>
            <a:fillRect/>
          </a:stretch>
        </p:blipFill>
        <p:spPr>
          <a:xfrm>
            <a:off x="228150" y="3007521"/>
            <a:ext cx="8687699" cy="17981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81" name="Google Shape;581;p43"/>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582" name="Google Shape;582;p43"/>
          <p:cNvSpPr txBox="1"/>
          <p:nvPr>
            <p:ph idx="4294967295" type="subTitle"/>
          </p:nvPr>
        </p:nvSpPr>
        <p:spPr>
          <a:xfrm>
            <a:off x="361200" y="800200"/>
            <a:ext cx="8478900" cy="10740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Now let's do some readings using the </a:t>
            </a:r>
            <a:r>
              <a:rPr lang="tr-TR" sz="2300">
                <a:solidFill>
                  <a:srgbClr val="434343"/>
                </a:solidFill>
                <a:highlight>
                  <a:srgbClr val="EFEFEF"/>
                </a:highlight>
                <a:latin typeface="Consolas"/>
                <a:ea typeface="Consolas"/>
                <a:cs typeface="Consolas"/>
                <a:sym typeface="Consolas"/>
              </a:rPr>
              <a:t>size</a:t>
            </a:r>
            <a:r>
              <a:rPr lang="tr-TR" sz="2300">
                <a:solidFill>
                  <a:srgbClr val="434343"/>
                </a:solidFill>
                <a:latin typeface="Montserrat Light"/>
                <a:ea typeface="Montserrat Light"/>
                <a:cs typeface="Montserrat Light"/>
                <a:sym typeface="Montserrat Light"/>
              </a:rPr>
              <a:t> parameter. It specifies the sequence number of the characters starting at number 1.</a:t>
            </a:r>
            <a:endParaRPr sz="2300">
              <a:solidFill>
                <a:srgbClr val="434343"/>
              </a:solidFill>
              <a:latin typeface="Montserrat Light"/>
              <a:ea typeface="Montserrat Light"/>
              <a:cs typeface="Montserrat Light"/>
              <a:sym typeface="Montserrat Light"/>
            </a:endParaRPr>
          </a:p>
        </p:txBody>
      </p:sp>
      <p:pic>
        <p:nvPicPr>
          <p:cNvPr id="583" name="Google Shape;583;p43"/>
          <p:cNvPicPr preferRelativeResize="0"/>
          <p:nvPr/>
        </p:nvPicPr>
        <p:blipFill>
          <a:blip r:embed="rId3">
            <a:alphaModFix/>
          </a:blip>
          <a:stretch>
            <a:fillRect/>
          </a:stretch>
        </p:blipFill>
        <p:spPr>
          <a:xfrm>
            <a:off x="152400" y="2255200"/>
            <a:ext cx="8839200" cy="1558640"/>
          </a:xfrm>
          <a:prstGeom prst="rect">
            <a:avLst/>
          </a:prstGeom>
          <a:noFill/>
          <a:ln cap="flat" cmpd="sng" w="9525">
            <a:solidFill>
              <a:srgbClr val="1C4587"/>
            </a:solidFill>
            <a:prstDash val="solid"/>
            <a:round/>
            <a:headEnd len="sm" w="sm" type="none"/>
            <a:tailEnd len="sm" w="sm" type="none"/>
          </a:ln>
        </p:spPr>
      </p:pic>
      <p:sp>
        <p:nvSpPr>
          <p:cNvPr id="584" name="Google Shape;584;p43"/>
          <p:cNvSpPr txBox="1"/>
          <p:nvPr/>
        </p:nvSpPr>
        <p:spPr>
          <a:xfrm>
            <a:off x="4675300" y="319477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90" name="Google Shape;590;p44"/>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591" name="Google Shape;591;p44"/>
          <p:cNvSpPr txBox="1"/>
          <p:nvPr>
            <p:ph idx="4294967295" type="subTitle"/>
          </p:nvPr>
        </p:nvSpPr>
        <p:spPr>
          <a:xfrm>
            <a:off x="361200" y="647800"/>
            <a:ext cx="8478900" cy="6264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592" name="Google Shape;592;p44"/>
          <p:cNvPicPr preferRelativeResize="0"/>
          <p:nvPr/>
        </p:nvPicPr>
        <p:blipFill>
          <a:blip r:embed="rId3">
            <a:alphaModFix/>
          </a:blip>
          <a:stretch>
            <a:fillRect/>
          </a:stretch>
        </p:blipFill>
        <p:spPr>
          <a:xfrm>
            <a:off x="152400" y="1874200"/>
            <a:ext cx="8839200" cy="1558640"/>
          </a:xfrm>
          <a:prstGeom prst="rect">
            <a:avLst/>
          </a:prstGeom>
          <a:noFill/>
          <a:ln cap="flat" cmpd="sng" w="9525">
            <a:solidFill>
              <a:srgbClr val="1C4587"/>
            </a:solidFill>
            <a:prstDash val="solid"/>
            <a:round/>
            <a:headEnd len="sm" w="sm" type="none"/>
            <a:tailEnd len="sm" w="sm" type="none"/>
          </a:ln>
        </p:spPr>
      </p:pic>
      <p:pic>
        <p:nvPicPr>
          <p:cNvPr id="593" name="Google Shape;593;p44"/>
          <p:cNvPicPr preferRelativeResize="0"/>
          <p:nvPr/>
        </p:nvPicPr>
        <p:blipFill>
          <a:blip r:embed="rId4">
            <a:alphaModFix/>
          </a:blip>
          <a:stretch>
            <a:fillRect/>
          </a:stretch>
        </p:blipFill>
        <p:spPr>
          <a:xfrm>
            <a:off x="152400" y="3585240"/>
            <a:ext cx="8839201" cy="514451"/>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599" name="Google Shape;599;p45"/>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00" name="Google Shape;600;p45"/>
          <p:cNvSpPr txBox="1"/>
          <p:nvPr>
            <p:ph idx="4294967295" type="subTitle"/>
          </p:nvPr>
        </p:nvSpPr>
        <p:spPr>
          <a:xfrm>
            <a:off x="361200" y="647800"/>
            <a:ext cx="8478900" cy="10740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Now let's continue to read using the </a:t>
            </a:r>
            <a:r>
              <a:rPr lang="tr-TR" sz="2600">
                <a:solidFill>
                  <a:srgbClr val="434343"/>
                </a:solidFill>
                <a:highlight>
                  <a:srgbClr val="EFEFEF"/>
                </a:highlight>
                <a:latin typeface="Consolas"/>
                <a:ea typeface="Consolas"/>
                <a:cs typeface="Consolas"/>
                <a:sym typeface="Consolas"/>
              </a:rPr>
              <a:t>size</a:t>
            </a:r>
            <a:r>
              <a:rPr lang="tr-TR" sz="2600">
                <a:solidFill>
                  <a:srgbClr val="434343"/>
                </a:solidFill>
                <a:latin typeface="Montserrat Light"/>
                <a:ea typeface="Montserrat Light"/>
                <a:cs typeface="Montserrat Light"/>
                <a:sym typeface="Montserrat Light"/>
              </a:rPr>
              <a:t> parameter. </a:t>
            </a:r>
            <a:endParaRPr sz="2600">
              <a:solidFill>
                <a:srgbClr val="434343"/>
              </a:solidFill>
              <a:latin typeface="Montserrat Light"/>
              <a:ea typeface="Montserrat Light"/>
              <a:cs typeface="Montserrat Light"/>
              <a:sym typeface="Montserrat Light"/>
            </a:endParaRPr>
          </a:p>
        </p:txBody>
      </p:sp>
      <p:pic>
        <p:nvPicPr>
          <p:cNvPr id="601" name="Google Shape;601;p45"/>
          <p:cNvPicPr preferRelativeResize="0"/>
          <p:nvPr/>
        </p:nvPicPr>
        <p:blipFill>
          <a:blip r:embed="rId3">
            <a:alphaModFix/>
          </a:blip>
          <a:stretch>
            <a:fillRect/>
          </a:stretch>
        </p:blipFill>
        <p:spPr>
          <a:xfrm>
            <a:off x="228600" y="2079325"/>
            <a:ext cx="8611501" cy="1501589"/>
          </a:xfrm>
          <a:prstGeom prst="rect">
            <a:avLst/>
          </a:prstGeom>
          <a:noFill/>
          <a:ln cap="flat" cmpd="sng" w="9525">
            <a:solidFill>
              <a:srgbClr val="1C4587"/>
            </a:solidFill>
            <a:prstDash val="solid"/>
            <a:round/>
            <a:headEnd len="sm" w="sm" type="none"/>
            <a:tailEnd len="sm" w="sm" type="none"/>
          </a:ln>
        </p:spPr>
      </p:pic>
      <p:sp>
        <p:nvSpPr>
          <p:cNvPr id="602" name="Google Shape;602;p45"/>
          <p:cNvSpPr txBox="1"/>
          <p:nvPr/>
        </p:nvSpPr>
        <p:spPr>
          <a:xfrm>
            <a:off x="4675300" y="319477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08" name="Google Shape;608;p46"/>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09" name="Google Shape;609;p46"/>
          <p:cNvSpPr txBox="1"/>
          <p:nvPr>
            <p:ph idx="4294967295" type="subTitle"/>
          </p:nvPr>
        </p:nvSpPr>
        <p:spPr>
          <a:xfrm>
            <a:off x="361200" y="647800"/>
            <a:ext cx="8478900" cy="5463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610" name="Google Shape;610;p46"/>
          <p:cNvPicPr preferRelativeResize="0"/>
          <p:nvPr/>
        </p:nvPicPr>
        <p:blipFill>
          <a:blip r:embed="rId3">
            <a:alphaModFix/>
          </a:blip>
          <a:stretch>
            <a:fillRect/>
          </a:stretch>
        </p:blipFill>
        <p:spPr>
          <a:xfrm>
            <a:off x="228600" y="1698325"/>
            <a:ext cx="8611501" cy="1501589"/>
          </a:xfrm>
          <a:prstGeom prst="rect">
            <a:avLst/>
          </a:prstGeom>
          <a:noFill/>
          <a:ln cap="flat" cmpd="sng" w="9525">
            <a:solidFill>
              <a:srgbClr val="1C4587"/>
            </a:solidFill>
            <a:prstDash val="solid"/>
            <a:round/>
            <a:headEnd len="sm" w="sm" type="none"/>
            <a:tailEnd len="sm" w="sm" type="none"/>
          </a:ln>
        </p:spPr>
      </p:pic>
      <p:pic>
        <p:nvPicPr>
          <p:cNvPr id="611" name="Google Shape;611;p46"/>
          <p:cNvPicPr preferRelativeResize="0"/>
          <p:nvPr/>
        </p:nvPicPr>
        <p:blipFill>
          <a:blip r:embed="rId4">
            <a:alphaModFix/>
          </a:blip>
          <a:stretch>
            <a:fillRect/>
          </a:stretch>
        </p:blipFill>
        <p:spPr>
          <a:xfrm>
            <a:off x="228600" y="3342325"/>
            <a:ext cx="8529750" cy="626400"/>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17" name="Google Shape;617;p4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18" name="Google Shape;618;p47"/>
          <p:cNvSpPr txBox="1"/>
          <p:nvPr>
            <p:ph idx="4294967295" type="subTitle"/>
          </p:nvPr>
        </p:nvSpPr>
        <p:spPr>
          <a:xfrm>
            <a:off x="361200" y="724000"/>
            <a:ext cx="8478900" cy="7176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Now let's continue to read using the </a:t>
            </a:r>
            <a:r>
              <a:rPr lang="tr-TR" sz="2300">
                <a:solidFill>
                  <a:srgbClr val="434343"/>
                </a:solidFill>
                <a:highlight>
                  <a:srgbClr val="EFEFEF"/>
                </a:highlight>
                <a:latin typeface="Consolas"/>
                <a:ea typeface="Consolas"/>
                <a:cs typeface="Consolas"/>
                <a:sym typeface="Consolas"/>
              </a:rPr>
              <a:t>size</a:t>
            </a:r>
            <a:r>
              <a:rPr lang="tr-TR" sz="2300">
                <a:solidFill>
                  <a:srgbClr val="434343"/>
                </a:solidFill>
                <a:latin typeface="Montserrat Light"/>
                <a:ea typeface="Montserrat Light"/>
                <a:cs typeface="Montserrat Light"/>
                <a:sym typeface="Montserrat Light"/>
              </a:rPr>
              <a:t> parameter. </a:t>
            </a:r>
            <a:endParaRPr sz="2300">
              <a:solidFill>
                <a:srgbClr val="434343"/>
              </a:solidFill>
              <a:latin typeface="Montserrat Light"/>
              <a:ea typeface="Montserrat Light"/>
              <a:cs typeface="Montserrat Light"/>
              <a:sym typeface="Montserrat Light"/>
            </a:endParaRPr>
          </a:p>
        </p:txBody>
      </p:sp>
      <p:pic>
        <p:nvPicPr>
          <p:cNvPr id="619" name="Google Shape;619;p47"/>
          <p:cNvPicPr preferRelativeResize="0"/>
          <p:nvPr/>
        </p:nvPicPr>
        <p:blipFill>
          <a:blip r:embed="rId3">
            <a:alphaModFix/>
          </a:blip>
          <a:stretch>
            <a:fillRect/>
          </a:stretch>
        </p:blipFill>
        <p:spPr>
          <a:xfrm>
            <a:off x="228600" y="1615049"/>
            <a:ext cx="8599127" cy="1512750"/>
          </a:xfrm>
          <a:prstGeom prst="rect">
            <a:avLst/>
          </a:prstGeom>
          <a:noFill/>
          <a:ln cap="flat" cmpd="sng" w="9525">
            <a:solidFill>
              <a:srgbClr val="1C4587"/>
            </a:solidFill>
            <a:prstDash val="solid"/>
            <a:round/>
            <a:headEnd len="sm" w="sm" type="none"/>
            <a:tailEnd len="sm" w="sm" type="none"/>
          </a:ln>
        </p:spPr>
      </p:pic>
      <p:sp>
        <p:nvSpPr>
          <p:cNvPr id="620" name="Google Shape;620;p47"/>
          <p:cNvSpPr txBox="1"/>
          <p:nvPr/>
        </p:nvSpPr>
        <p:spPr>
          <a:xfrm>
            <a:off x="4675300" y="319477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26" name="Google Shape;626;p48"/>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27" name="Google Shape;627;p48"/>
          <p:cNvSpPr txBox="1"/>
          <p:nvPr>
            <p:ph idx="4294967295" type="subTitle"/>
          </p:nvPr>
        </p:nvSpPr>
        <p:spPr>
          <a:xfrm>
            <a:off x="361200" y="647800"/>
            <a:ext cx="8478900" cy="10740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628" name="Google Shape;628;p48"/>
          <p:cNvPicPr preferRelativeResize="0"/>
          <p:nvPr/>
        </p:nvPicPr>
        <p:blipFill>
          <a:blip r:embed="rId3">
            <a:alphaModFix/>
          </a:blip>
          <a:stretch>
            <a:fillRect/>
          </a:stretch>
        </p:blipFill>
        <p:spPr>
          <a:xfrm>
            <a:off x="228600" y="1615049"/>
            <a:ext cx="8599127" cy="1512750"/>
          </a:xfrm>
          <a:prstGeom prst="rect">
            <a:avLst/>
          </a:prstGeom>
          <a:noFill/>
          <a:ln cap="flat" cmpd="sng" w="9525">
            <a:solidFill>
              <a:srgbClr val="1C4587"/>
            </a:solidFill>
            <a:prstDash val="solid"/>
            <a:round/>
            <a:headEnd len="sm" w="sm" type="none"/>
            <a:tailEnd len="sm" w="sm" type="none"/>
          </a:ln>
        </p:spPr>
      </p:pic>
      <p:pic>
        <p:nvPicPr>
          <p:cNvPr id="629" name="Google Shape;629;p48"/>
          <p:cNvPicPr preferRelativeResize="0"/>
          <p:nvPr/>
        </p:nvPicPr>
        <p:blipFill rotWithShape="1">
          <a:blip r:embed="rId4">
            <a:alphaModFix/>
          </a:blip>
          <a:srcRect b="0" l="0" r="0" t="7621"/>
          <a:stretch/>
        </p:blipFill>
        <p:spPr>
          <a:xfrm>
            <a:off x="228600" y="3345775"/>
            <a:ext cx="8599126" cy="795000"/>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2"/>
          <p:cNvSpPr txBox="1"/>
          <p:nvPr>
            <p:ph type="ctrTitle"/>
          </p:nvPr>
        </p:nvSpPr>
        <p:spPr>
          <a:xfrm>
            <a:off x="1064050" y="2284200"/>
            <a:ext cx="7408200" cy="575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a:t>
            </a:r>
            <a:endParaRPr sz="3600">
              <a:solidFill>
                <a:srgbClr val="741B47"/>
              </a:solidFill>
              <a:latin typeface="Raleway Medium"/>
              <a:ea typeface="Raleway Medium"/>
              <a:cs typeface="Raleway Medium"/>
              <a:sym typeface="Raleway Medium"/>
            </a:endParaRPr>
          </a:p>
        </p:txBody>
      </p:sp>
      <p:sp>
        <p:nvSpPr>
          <p:cNvPr id="385" name="Google Shape;385;p2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35" name="Google Shape;635;p49"/>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36" name="Google Shape;636;p49"/>
          <p:cNvSpPr txBox="1"/>
          <p:nvPr>
            <p:ph idx="4294967295" type="subTitle"/>
          </p:nvPr>
        </p:nvSpPr>
        <p:spPr>
          <a:xfrm>
            <a:off x="361200" y="876400"/>
            <a:ext cx="8478900" cy="7242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Now let's continue to read using the </a:t>
            </a:r>
            <a:r>
              <a:rPr lang="tr-TR" sz="2300">
                <a:solidFill>
                  <a:srgbClr val="434343"/>
                </a:solidFill>
                <a:highlight>
                  <a:srgbClr val="EFEFEF"/>
                </a:highlight>
                <a:latin typeface="Consolas"/>
                <a:ea typeface="Consolas"/>
                <a:cs typeface="Consolas"/>
                <a:sym typeface="Consolas"/>
              </a:rPr>
              <a:t>size</a:t>
            </a:r>
            <a:r>
              <a:rPr lang="tr-TR" sz="2300">
                <a:solidFill>
                  <a:srgbClr val="434343"/>
                </a:solidFill>
                <a:latin typeface="Montserrat Light"/>
                <a:ea typeface="Montserrat Light"/>
                <a:cs typeface="Montserrat Light"/>
                <a:sym typeface="Montserrat Light"/>
              </a:rPr>
              <a:t> parameter. </a:t>
            </a:r>
            <a:endParaRPr sz="2300">
              <a:solidFill>
                <a:srgbClr val="434343"/>
              </a:solidFill>
              <a:latin typeface="Montserrat Light"/>
              <a:ea typeface="Montserrat Light"/>
              <a:cs typeface="Montserrat Light"/>
              <a:sym typeface="Montserrat Light"/>
            </a:endParaRPr>
          </a:p>
        </p:txBody>
      </p:sp>
      <p:sp>
        <p:nvSpPr>
          <p:cNvPr id="637" name="Google Shape;637;p49"/>
          <p:cNvSpPr txBox="1"/>
          <p:nvPr/>
        </p:nvSpPr>
        <p:spPr>
          <a:xfrm>
            <a:off x="4675300" y="334717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pic>
        <p:nvPicPr>
          <p:cNvPr id="638" name="Google Shape;638;p49"/>
          <p:cNvPicPr preferRelativeResize="0"/>
          <p:nvPr/>
        </p:nvPicPr>
        <p:blipFill>
          <a:blip r:embed="rId3">
            <a:alphaModFix/>
          </a:blip>
          <a:stretch>
            <a:fillRect/>
          </a:stretch>
        </p:blipFill>
        <p:spPr>
          <a:xfrm>
            <a:off x="228600" y="1772325"/>
            <a:ext cx="8478898" cy="1482556"/>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44" name="Google Shape;644;p50"/>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45" name="Google Shape;645;p50"/>
          <p:cNvSpPr txBox="1"/>
          <p:nvPr>
            <p:ph idx="4294967295" type="subTitle"/>
          </p:nvPr>
        </p:nvSpPr>
        <p:spPr>
          <a:xfrm>
            <a:off x="361200" y="647800"/>
            <a:ext cx="8478900" cy="10740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646" name="Google Shape;646;p50"/>
          <p:cNvPicPr preferRelativeResize="0"/>
          <p:nvPr/>
        </p:nvPicPr>
        <p:blipFill>
          <a:blip r:embed="rId3">
            <a:alphaModFix/>
          </a:blip>
          <a:stretch>
            <a:fillRect/>
          </a:stretch>
        </p:blipFill>
        <p:spPr>
          <a:xfrm>
            <a:off x="228600" y="1772325"/>
            <a:ext cx="8478898" cy="1482556"/>
          </a:xfrm>
          <a:prstGeom prst="rect">
            <a:avLst/>
          </a:prstGeom>
          <a:noFill/>
          <a:ln cap="flat" cmpd="sng" w="9525">
            <a:solidFill>
              <a:srgbClr val="1C4587"/>
            </a:solidFill>
            <a:prstDash val="solid"/>
            <a:round/>
            <a:headEnd len="sm" w="sm" type="none"/>
            <a:tailEnd len="sm" w="sm" type="none"/>
          </a:ln>
        </p:spPr>
      </p:pic>
      <p:pic>
        <p:nvPicPr>
          <p:cNvPr id="647" name="Google Shape;647;p50"/>
          <p:cNvPicPr preferRelativeResize="0"/>
          <p:nvPr/>
        </p:nvPicPr>
        <p:blipFill>
          <a:blip r:embed="rId4">
            <a:alphaModFix/>
          </a:blip>
          <a:stretch>
            <a:fillRect/>
          </a:stretch>
        </p:blipFill>
        <p:spPr>
          <a:xfrm>
            <a:off x="228600" y="3407275"/>
            <a:ext cx="8478901" cy="688373"/>
          </a:xfrm>
          <a:prstGeom prst="rect">
            <a:avLst/>
          </a:prstGeom>
          <a:noFill/>
          <a:ln cap="flat" cmpd="sng" w="9525">
            <a:solidFill>
              <a:srgbClr val="073763"/>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53" name="Google Shape;653;p51"/>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654" name="Google Shape;654;p51"/>
          <p:cNvSpPr txBox="1"/>
          <p:nvPr>
            <p:ph idx="4294967295" type="subTitle"/>
          </p:nvPr>
        </p:nvSpPr>
        <p:spPr>
          <a:xfrm>
            <a:off x="361200" y="647800"/>
            <a:ext cx="8478900" cy="17595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Create a </a:t>
            </a:r>
            <a:r>
              <a:rPr b="1" lang="tr-TR" sz="2600">
                <a:solidFill>
                  <a:srgbClr val="434343"/>
                </a:solidFill>
                <a:latin typeface="Montserrat"/>
                <a:ea typeface="Montserrat"/>
                <a:cs typeface="Montserrat"/>
                <a:sym typeface="Montserrat"/>
              </a:rPr>
              <a:t>txt</a:t>
            </a:r>
            <a:r>
              <a:rPr lang="tr-TR" sz="2600">
                <a:solidFill>
                  <a:srgbClr val="434343"/>
                </a:solidFill>
                <a:latin typeface="Montserrat Light"/>
                <a:ea typeface="Montserrat Light"/>
                <a:cs typeface="Montserrat Light"/>
                <a:sym typeface="Montserrat Light"/>
              </a:rPr>
              <a:t> file named </a:t>
            </a:r>
            <a:r>
              <a:rPr b="1" lang="tr-TR" sz="2600">
                <a:solidFill>
                  <a:srgbClr val="434343"/>
                </a:solidFill>
                <a:latin typeface="Montserrat"/>
                <a:ea typeface="Montserrat"/>
                <a:cs typeface="Montserrat"/>
                <a:sym typeface="Montserrat"/>
              </a:rPr>
              <a:t>rumi.txt</a:t>
            </a:r>
            <a:r>
              <a:rPr lang="tr-TR" sz="2600">
                <a:solidFill>
                  <a:srgbClr val="434343"/>
                </a:solidFill>
                <a:latin typeface="Montserrat Light"/>
                <a:ea typeface="Montserrat Light"/>
                <a:cs typeface="Montserrat Light"/>
                <a:sym typeface="Montserrat Light"/>
              </a:rPr>
              <a:t> in your current directory consisting of the following quotes of Rumi.</a:t>
            </a:r>
            <a:endParaRPr sz="2600">
              <a:solidFill>
                <a:srgbClr val="434343"/>
              </a:solidFill>
              <a:latin typeface="Montserrat Light"/>
              <a:ea typeface="Montserrat Light"/>
              <a:cs typeface="Montserrat Light"/>
              <a:sym typeface="Montserrat Light"/>
            </a:endParaRPr>
          </a:p>
        </p:txBody>
      </p:sp>
      <p:sp>
        <p:nvSpPr>
          <p:cNvPr id="655" name="Google Shape;655;p51"/>
          <p:cNvSpPr txBox="1"/>
          <p:nvPr/>
        </p:nvSpPr>
        <p:spPr>
          <a:xfrm>
            <a:off x="328450" y="30434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I want to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Like the birds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Not worrying about</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Who hears or</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What they think.</a:t>
            </a:r>
            <a:endParaRPr sz="2200">
              <a:latin typeface="Consolas"/>
              <a:ea typeface="Consolas"/>
              <a:cs typeface="Consolas"/>
              <a:sym typeface="Consolas"/>
            </a:endParaRPr>
          </a:p>
        </p:txBody>
      </p:sp>
      <p:sp>
        <p:nvSpPr>
          <p:cNvPr id="656" name="Google Shape;656;p51"/>
          <p:cNvSpPr txBox="1"/>
          <p:nvPr/>
        </p:nvSpPr>
        <p:spPr>
          <a:xfrm>
            <a:off x="328450" y="26738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rumi</a:t>
            </a:r>
            <a:r>
              <a:rPr b="1" lang="tr-TR">
                <a:latin typeface="Consolas"/>
                <a:ea typeface="Consolas"/>
                <a:cs typeface="Consolas"/>
                <a:sym typeface="Consolas"/>
              </a:rPr>
              <a:t>.txt</a:t>
            </a:r>
            <a:endParaRPr b="1">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62" name="Google Shape;662;p52"/>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663" name="Google Shape;663;p52"/>
          <p:cNvSpPr txBox="1"/>
          <p:nvPr>
            <p:ph idx="4294967295" type="subTitle"/>
          </p:nvPr>
        </p:nvSpPr>
        <p:spPr>
          <a:xfrm>
            <a:off x="361200" y="647800"/>
            <a:ext cx="8478900" cy="33927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(continued):</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Create a </a:t>
            </a:r>
            <a:r>
              <a:rPr b="1" lang="tr-TR" sz="2600">
                <a:solidFill>
                  <a:srgbClr val="434343"/>
                </a:solidFill>
                <a:latin typeface="Montserrat"/>
                <a:ea typeface="Montserrat"/>
                <a:cs typeface="Montserrat"/>
                <a:sym typeface="Montserrat"/>
              </a:rPr>
              <a:t>txt</a:t>
            </a:r>
            <a:r>
              <a:rPr lang="tr-TR" sz="2600">
                <a:solidFill>
                  <a:srgbClr val="434343"/>
                </a:solidFill>
                <a:latin typeface="Montserrat Light"/>
                <a:ea typeface="Montserrat Light"/>
                <a:cs typeface="Montserrat Light"/>
                <a:sym typeface="Montserrat Light"/>
              </a:rPr>
              <a:t> file named </a:t>
            </a:r>
            <a:r>
              <a:rPr b="1" lang="tr-TR" sz="2600">
                <a:solidFill>
                  <a:srgbClr val="434343"/>
                </a:solidFill>
                <a:latin typeface="Montserrat"/>
                <a:ea typeface="Montserrat"/>
                <a:cs typeface="Montserrat"/>
                <a:sym typeface="Montserrat"/>
              </a:rPr>
              <a:t>rumi.txt</a:t>
            </a:r>
            <a:r>
              <a:rPr lang="tr-TR" sz="2600">
                <a:solidFill>
                  <a:srgbClr val="434343"/>
                </a:solidFill>
                <a:latin typeface="Montserrat Light"/>
                <a:ea typeface="Montserrat Light"/>
                <a:cs typeface="Montserrat Light"/>
                <a:sym typeface="Montserrat Light"/>
              </a:rPr>
              <a:t> in your current directory consisting of the following quotes of Rumi.</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entire contents of this file at once.</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Display the </a:t>
            </a:r>
            <a:r>
              <a:rPr i="1" lang="tr-TR" sz="2600">
                <a:solidFill>
                  <a:srgbClr val="434343"/>
                </a:solidFill>
                <a:latin typeface="Montserrat"/>
                <a:ea typeface="Montserrat"/>
                <a:cs typeface="Montserrat"/>
                <a:sym typeface="Montserrat"/>
              </a:rPr>
              <a:t>first two lines</a:t>
            </a:r>
            <a:r>
              <a:rPr lang="tr-TR" sz="2600">
                <a:solidFill>
                  <a:srgbClr val="434343"/>
                </a:solidFill>
                <a:latin typeface="Montserrat Light"/>
                <a:ea typeface="Montserrat Light"/>
                <a:cs typeface="Montserrat Light"/>
                <a:sym typeface="Montserrat Light"/>
              </a:rPr>
              <a:t> using </a:t>
            </a:r>
            <a:r>
              <a:rPr lang="tr-TR" sz="2600">
                <a:solidFill>
                  <a:srgbClr val="434343"/>
                </a:solidFill>
                <a:latin typeface="Consolas"/>
                <a:ea typeface="Consolas"/>
                <a:cs typeface="Consolas"/>
                <a:sym typeface="Consolas"/>
              </a:rPr>
              <a:t>read()</a:t>
            </a:r>
            <a:r>
              <a:rPr lang="tr-TR" sz="2600">
                <a:solidFill>
                  <a:srgbClr val="434343"/>
                </a:solidFill>
                <a:latin typeface="Montserrat Light"/>
                <a:ea typeface="Montserrat Light"/>
                <a:cs typeface="Montserrat Light"/>
                <a:sym typeface="Montserrat Light"/>
              </a:rPr>
              <a:t> method.</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69" name="Google Shape;669;p53"/>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70" name="Google Shape;670;p53"/>
          <p:cNvSpPr txBox="1"/>
          <p:nvPr>
            <p:ph idx="4294967295" type="subTitle"/>
          </p:nvPr>
        </p:nvSpPr>
        <p:spPr>
          <a:xfrm>
            <a:off x="361200" y="647800"/>
            <a:ext cx="8478900" cy="33927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(continued):</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Display the next 13 chars of the content,</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Display the current location of the cursor,</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Bring the cursor onto beginning of the second line and display the second line again.</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Close the file.</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76" name="Google Shape;676;p54"/>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77" name="Google Shape;677;p54"/>
          <p:cNvSpPr txBox="1"/>
          <p:nvPr>
            <p:ph idx="4294967295" type="subTitle"/>
          </p:nvPr>
        </p:nvSpPr>
        <p:spPr>
          <a:xfrm>
            <a:off x="361200" y="647800"/>
            <a:ext cx="8478900" cy="8703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073763"/>
                </a:solidFill>
                <a:latin typeface="Montserrat Medium"/>
                <a:ea typeface="Montserrat Medium"/>
                <a:cs typeface="Montserrat Medium"/>
                <a:sym typeface="Montserrat Medium"/>
              </a:rPr>
              <a:t>The entire code block</a:t>
            </a:r>
            <a:r>
              <a:rPr lang="tr-TR" sz="2200">
                <a:solidFill>
                  <a:srgbClr val="073763"/>
                </a:solidFill>
                <a:latin typeface="Montserrat Medium"/>
                <a:ea typeface="Montserrat Medium"/>
                <a:cs typeface="Montserrat Medium"/>
                <a:sym typeface="Montserrat Medium"/>
              </a:rPr>
              <a:t> can be as follows</a:t>
            </a:r>
            <a:r>
              <a:rPr lang="tr-TR" sz="2200">
                <a:solidFill>
                  <a:srgbClr val="073763"/>
                </a:solidFill>
                <a:latin typeface="Montserrat Light"/>
                <a:ea typeface="Montserrat Light"/>
                <a:cs typeface="Montserrat Light"/>
                <a:sym typeface="Montserrat Light"/>
              </a:rPr>
              <a:t> (suppose you’ve created the </a:t>
            </a:r>
            <a:r>
              <a:rPr b="1" lang="tr-TR" sz="2200">
                <a:solidFill>
                  <a:srgbClr val="073763"/>
                </a:solidFill>
                <a:latin typeface="Montserrat"/>
                <a:ea typeface="Montserrat"/>
                <a:cs typeface="Montserrat"/>
                <a:sym typeface="Montserrat"/>
              </a:rPr>
              <a:t>rumi.txt</a:t>
            </a:r>
            <a:r>
              <a:rPr lang="tr-TR" sz="2200">
                <a:solidFill>
                  <a:srgbClr val="073763"/>
                </a:solidFill>
                <a:latin typeface="Montserrat Light"/>
                <a:ea typeface="Montserrat Light"/>
                <a:cs typeface="Montserrat Light"/>
                <a:sym typeface="Montserrat Light"/>
              </a:rPr>
              <a:t> manually into your current directory:</a:t>
            </a:r>
            <a:endParaRPr sz="2200">
              <a:solidFill>
                <a:srgbClr val="434343"/>
              </a:solidFill>
              <a:latin typeface="Montserrat Light"/>
              <a:ea typeface="Montserrat Light"/>
              <a:cs typeface="Montserrat Light"/>
              <a:sym typeface="Montserrat Light"/>
            </a:endParaRPr>
          </a:p>
        </p:txBody>
      </p:sp>
      <p:pic>
        <p:nvPicPr>
          <p:cNvPr id="678" name="Google Shape;678;p54"/>
          <p:cNvPicPr preferRelativeResize="0"/>
          <p:nvPr/>
        </p:nvPicPr>
        <p:blipFill>
          <a:blip r:embed="rId3">
            <a:alphaModFix/>
          </a:blip>
          <a:stretch>
            <a:fillRect/>
          </a:stretch>
        </p:blipFill>
        <p:spPr>
          <a:xfrm>
            <a:off x="152400" y="1736951"/>
            <a:ext cx="8496625" cy="2117838"/>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684" name="Google Shape;684;p55"/>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741B47"/>
              </a:solidFill>
              <a:latin typeface="Raleway Medium"/>
              <a:ea typeface="Raleway Medium"/>
              <a:cs typeface="Raleway Medium"/>
              <a:sym typeface="Raleway Medium"/>
            </a:endParaRPr>
          </a:p>
        </p:txBody>
      </p:sp>
      <p:sp>
        <p:nvSpPr>
          <p:cNvPr id="685" name="Google Shape;685;p55"/>
          <p:cNvSpPr txBox="1"/>
          <p:nvPr>
            <p:ph idx="4294967295" type="subTitle"/>
          </p:nvPr>
        </p:nvSpPr>
        <p:spPr>
          <a:xfrm>
            <a:off x="361200" y="647800"/>
            <a:ext cx="8478900" cy="8703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07376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686" name="Google Shape;686;p55"/>
          <p:cNvPicPr preferRelativeResize="0"/>
          <p:nvPr/>
        </p:nvPicPr>
        <p:blipFill>
          <a:blip r:embed="rId3">
            <a:alphaModFix/>
          </a:blip>
          <a:stretch>
            <a:fillRect/>
          </a:stretch>
        </p:blipFill>
        <p:spPr>
          <a:xfrm>
            <a:off x="152400" y="1670500"/>
            <a:ext cx="8839202" cy="2611698"/>
          </a:xfrm>
          <a:prstGeom prst="rect">
            <a:avLst/>
          </a:prstGeom>
          <a:noFill/>
          <a:ln cap="flat" cmpd="sng" w="9525">
            <a:solidFill>
              <a:srgbClr val="CC0000"/>
            </a:solidFill>
            <a:prstDash val="solid"/>
            <a:round/>
            <a:headEnd len="sm" w="sm" type="none"/>
            <a:tailEnd len="sm" w="sm" type="none"/>
          </a:ln>
        </p:spPr>
      </p:pic>
      <p:sp>
        <p:nvSpPr>
          <p:cNvPr id="687" name="Google Shape;687;p55"/>
          <p:cNvSpPr/>
          <p:nvPr/>
        </p:nvSpPr>
        <p:spPr>
          <a:xfrm>
            <a:off x="2770525" y="1670500"/>
            <a:ext cx="1723800" cy="626400"/>
          </a:xfrm>
          <a:prstGeom prst="wedgeRectCallout">
            <a:avLst>
              <a:gd fmla="val -73409" name="adj1"/>
              <a:gd fmla="val 91487"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First 35 chars (first two lines)</a:t>
            </a:r>
            <a:endParaRPr i="0" u="none" cap="none" strike="noStrike">
              <a:highlight>
                <a:srgbClr val="9FC5E8"/>
              </a:highlight>
              <a:latin typeface="Consolas"/>
              <a:ea typeface="Consolas"/>
              <a:cs typeface="Consolas"/>
              <a:sym typeface="Consolas"/>
            </a:endParaRPr>
          </a:p>
        </p:txBody>
      </p:sp>
      <p:sp>
        <p:nvSpPr>
          <p:cNvPr id="688" name="Google Shape;688;p55"/>
          <p:cNvSpPr/>
          <p:nvPr/>
        </p:nvSpPr>
        <p:spPr>
          <a:xfrm>
            <a:off x="3024275" y="2582300"/>
            <a:ext cx="1723800" cy="393900"/>
          </a:xfrm>
          <a:prstGeom prst="wedgeRectCallout">
            <a:avLst>
              <a:gd fmla="val -113621" name="adj1"/>
              <a:gd fmla="val 133682"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The next 13 chars</a:t>
            </a:r>
            <a:endParaRPr i="0" u="none" cap="none" strike="noStrike">
              <a:highlight>
                <a:srgbClr val="9FC5E8"/>
              </a:highlight>
              <a:latin typeface="Consolas"/>
              <a:ea typeface="Consolas"/>
              <a:cs typeface="Consolas"/>
              <a:sym typeface="Consolas"/>
            </a:endParaRPr>
          </a:p>
        </p:txBody>
      </p:sp>
      <p:sp>
        <p:nvSpPr>
          <p:cNvPr id="689" name="Google Shape;689;p55"/>
          <p:cNvSpPr/>
          <p:nvPr/>
        </p:nvSpPr>
        <p:spPr>
          <a:xfrm>
            <a:off x="2848200" y="3261600"/>
            <a:ext cx="1995600" cy="626400"/>
          </a:xfrm>
          <a:prstGeom prst="wedgeRectCallout">
            <a:avLst>
              <a:gd fmla="val -151685" name="adj1"/>
              <a:gd fmla="val -3081"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The current location of the cursor</a:t>
            </a:r>
            <a:endParaRPr i="0" u="none" cap="none" strike="noStrike">
              <a:highlight>
                <a:srgbClr val="9FC5E8"/>
              </a:highlight>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6"/>
          <p:cNvSpPr txBox="1"/>
          <p:nvPr>
            <p:ph type="ctrTitle"/>
          </p:nvPr>
        </p:nvSpPr>
        <p:spPr>
          <a:xfrm>
            <a:off x="1038600" y="2075550"/>
            <a:ext cx="7408200" cy="9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the Files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with </a:t>
            </a: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a:t>
            </a:r>
            <a:endParaRPr sz="3600">
              <a:solidFill>
                <a:srgbClr val="741B47"/>
              </a:solidFill>
              <a:latin typeface="Raleway Medium"/>
              <a:ea typeface="Raleway Medium"/>
              <a:cs typeface="Raleway Medium"/>
              <a:sym typeface="Raleway Medium"/>
            </a:endParaRPr>
          </a:p>
        </p:txBody>
      </p:sp>
      <p:sp>
        <p:nvSpPr>
          <p:cNvPr id="695" name="Google Shape;695;p5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4</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01" name="Google Shape;701;p5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702" name="Google Shape;702;p57"/>
          <p:cNvSpPr txBox="1"/>
          <p:nvPr>
            <p:ph idx="4294967295" type="subTitle"/>
          </p:nvPr>
        </p:nvSpPr>
        <p:spPr>
          <a:xfrm>
            <a:off x="361200" y="724000"/>
            <a:ext cx="8478900" cy="8235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This method reads only </a:t>
            </a:r>
            <a:r>
              <a:rPr lang="tr-TR" sz="2300">
                <a:solidFill>
                  <a:srgbClr val="434343"/>
                </a:solidFill>
                <a:highlight>
                  <a:srgbClr val="EFEFEF"/>
                </a:highlight>
                <a:latin typeface="Consolas"/>
                <a:ea typeface="Consolas"/>
                <a:cs typeface="Consolas"/>
                <a:sym typeface="Consolas"/>
              </a:rPr>
              <a:t>size</a:t>
            </a:r>
            <a:r>
              <a:rPr lang="tr-TR" sz="2300">
                <a:solidFill>
                  <a:srgbClr val="434343"/>
                </a:solidFill>
                <a:latin typeface="Montserrat Light"/>
                <a:ea typeface="Montserrat Light"/>
                <a:cs typeface="Montserrat Light"/>
                <a:sym typeface="Montserrat Light"/>
              </a:rPr>
              <a:t> bytes from a single line of the text. Now let's start to examine this method through an example :</a:t>
            </a:r>
            <a:endParaRPr sz="2300">
              <a:solidFill>
                <a:srgbClr val="434343"/>
              </a:solidFill>
              <a:latin typeface="Montserrat Light"/>
              <a:ea typeface="Montserrat Light"/>
              <a:cs typeface="Montserrat Light"/>
              <a:sym typeface="Montserrat Light"/>
            </a:endParaRPr>
          </a:p>
        </p:txBody>
      </p:sp>
      <p:pic>
        <p:nvPicPr>
          <p:cNvPr id="703" name="Google Shape;703;p57"/>
          <p:cNvPicPr preferRelativeResize="0"/>
          <p:nvPr/>
        </p:nvPicPr>
        <p:blipFill>
          <a:blip r:embed="rId3">
            <a:alphaModFix/>
          </a:blip>
          <a:stretch>
            <a:fillRect/>
          </a:stretch>
        </p:blipFill>
        <p:spPr>
          <a:xfrm>
            <a:off x="485450" y="1939375"/>
            <a:ext cx="8173099" cy="1851028"/>
          </a:xfrm>
          <a:prstGeom prst="rect">
            <a:avLst/>
          </a:prstGeom>
          <a:noFill/>
          <a:ln>
            <a:noFill/>
          </a:ln>
        </p:spPr>
      </p:pic>
      <p:sp>
        <p:nvSpPr>
          <p:cNvPr id="704" name="Google Shape;704;p57"/>
          <p:cNvSpPr txBox="1"/>
          <p:nvPr/>
        </p:nvSpPr>
        <p:spPr>
          <a:xfrm>
            <a:off x="4743000" y="33786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10" name="Google Shape;710;p58"/>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711" name="Google Shape;711;p58"/>
          <p:cNvSpPr txBox="1"/>
          <p:nvPr>
            <p:ph idx="4294967295" type="subTitle"/>
          </p:nvPr>
        </p:nvSpPr>
        <p:spPr>
          <a:xfrm>
            <a:off x="361200" y="724000"/>
            <a:ext cx="8478900" cy="3828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712" name="Google Shape;712;p58"/>
          <p:cNvPicPr preferRelativeResize="0"/>
          <p:nvPr/>
        </p:nvPicPr>
        <p:blipFill>
          <a:blip r:embed="rId3">
            <a:alphaModFix/>
          </a:blip>
          <a:stretch>
            <a:fillRect/>
          </a:stretch>
        </p:blipFill>
        <p:spPr>
          <a:xfrm>
            <a:off x="485450" y="1301875"/>
            <a:ext cx="8173099" cy="1851028"/>
          </a:xfrm>
          <a:prstGeom prst="rect">
            <a:avLst/>
          </a:prstGeom>
          <a:noFill/>
          <a:ln>
            <a:noFill/>
          </a:ln>
        </p:spPr>
      </p:pic>
      <p:pic>
        <p:nvPicPr>
          <p:cNvPr id="713" name="Google Shape;713;p58"/>
          <p:cNvPicPr preferRelativeResize="0"/>
          <p:nvPr/>
        </p:nvPicPr>
        <p:blipFill>
          <a:blip r:embed="rId4">
            <a:alphaModFix/>
          </a:blip>
          <a:stretch>
            <a:fillRect/>
          </a:stretch>
        </p:blipFill>
        <p:spPr>
          <a:xfrm>
            <a:off x="485450" y="3229658"/>
            <a:ext cx="8173097" cy="16088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389" name="Shape 389"/>
        <p:cNvGrpSpPr/>
        <p:nvPr/>
      </p:nvGrpSpPr>
      <p:grpSpPr>
        <a:xfrm>
          <a:off x="0" y="0"/>
          <a:ext cx="0" cy="0"/>
          <a:chOff x="0" y="0"/>
          <a:chExt cx="0" cy="0"/>
        </a:xfrm>
      </p:grpSpPr>
      <p:sp>
        <p:nvSpPr>
          <p:cNvPr id="390" name="Google Shape;390;p23"/>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txBox="1"/>
          <p:nvPr>
            <p:ph type="title"/>
          </p:nvPr>
        </p:nvSpPr>
        <p:spPr>
          <a:xfrm>
            <a:off x="520950" y="428125"/>
            <a:ext cx="8102100" cy="646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tr-TR" sz="2400">
                <a:solidFill>
                  <a:srgbClr val="1155CC"/>
                </a:solidFill>
                <a:latin typeface="Proxima Nova Semibold"/>
                <a:ea typeface="Proxima Nova Semibold"/>
                <a:cs typeface="Proxima Nova Semibold"/>
                <a:sym typeface="Proxima Nova Semibold"/>
              </a:rPr>
              <a:t>How was your pre-class content. Did you understand the</a:t>
            </a:r>
            <a:r>
              <a:rPr lang="tr-TR" sz="2400">
                <a:solidFill>
                  <a:srgbClr val="0A3534"/>
                </a:solidFill>
                <a:latin typeface="Proxima Nova Semibold"/>
                <a:ea typeface="Proxima Nova Semibold"/>
                <a:cs typeface="Proxima Nova Semibold"/>
                <a:sym typeface="Proxima Nova Semibold"/>
              </a:rPr>
              <a:t> “</a:t>
            </a:r>
            <a:r>
              <a:rPr lang="tr-TR" sz="2400">
                <a:solidFill>
                  <a:srgbClr val="073763"/>
                </a:solidFill>
                <a:latin typeface="Proxima Nova Semibold"/>
                <a:ea typeface="Proxima Nova Semibold"/>
                <a:cs typeface="Proxima Nova Semibold"/>
                <a:sym typeface="Proxima Nova Semibold"/>
              </a:rPr>
              <a:t>Reading Files with Python</a:t>
            </a:r>
            <a:r>
              <a:rPr lang="tr-TR" sz="2400">
                <a:solidFill>
                  <a:srgbClr val="0A3534"/>
                </a:solidFill>
                <a:latin typeface="Proxima Nova Semibold"/>
                <a:ea typeface="Proxima Nova Semibold"/>
                <a:cs typeface="Proxima Nova Semibold"/>
                <a:sym typeface="Proxima Nova Semibold"/>
              </a:rPr>
              <a:t>”</a:t>
            </a:r>
            <a:r>
              <a:rPr lang="tr-TR" sz="2400">
                <a:solidFill>
                  <a:srgbClr val="0A3534"/>
                </a:solidFill>
                <a:latin typeface="Proxima Nova Semibold"/>
                <a:ea typeface="Proxima Nova Semibold"/>
                <a:cs typeface="Proxima Nova Semibold"/>
                <a:sym typeface="Proxima Nova Semibold"/>
              </a:rPr>
              <a:t>?</a:t>
            </a:r>
            <a:endParaRPr sz="2400"/>
          </a:p>
        </p:txBody>
      </p:sp>
      <p:pic>
        <p:nvPicPr>
          <p:cNvPr id="392" name="Google Shape;392;p23"/>
          <p:cNvPicPr preferRelativeResize="0"/>
          <p:nvPr/>
        </p:nvPicPr>
        <p:blipFill rotWithShape="1">
          <a:blip r:embed="rId3">
            <a:alphaModFix/>
          </a:blip>
          <a:srcRect b="0" l="29" r="39" t="0"/>
          <a:stretch/>
        </p:blipFill>
        <p:spPr>
          <a:xfrm>
            <a:off x="520950" y="1234076"/>
            <a:ext cx="8102100" cy="3342125"/>
          </a:xfrm>
          <a:prstGeom prst="rect">
            <a:avLst/>
          </a:prstGeom>
          <a:noFill/>
          <a:ln>
            <a:noFill/>
          </a:ln>
        </p:spPr>
      </p:pic>
      <p:pic>
        <p:nvPicPr>
          <p:cNvPr id="393" name="Google Shape;393;p23">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pic>
        <p:nvPicPr>
          <p:cNvPr id="394" name="Google Shape;394;p23"/>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395" name="Google Shape;395;p23"/>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396" name="Google Shape;396;p23">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19" name="Google Shape;719;p59"/>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720" name="Google Shape;720;p59"/>
          <p:cNvSpPr txBox="1"/>
          <p:nvPr>
            <p:ph idx="4294967295" type="subTitle"/>
          </p:nvPr>
        </p:nvSpPr>
        <p:spPr>
          <a:xfrm>
            <a:off x="362650" y="2108450"/>
            <a:ext cx="8340600" cy="21795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Now, let's take a look at an example using the </a:t>
            </a:r>
            <a:r>
              <a:rPr lang="tr-TR" sz="2200">
                <a:solidFill>
                  <a:srgbClr val="434343"/>
                </a:solidFill>
                <a:highlight>
                  <a:srgbClr val="EFEFEF"/>
                </a:highlight>
                <a:latin typeface="Consolas"/>
                <a:ea typeface="Consolas"/>
                <a:cs typeface="Consolas"/>
                <a:sym typeface="Consolas"/>
              </a:rPr>
              <a:t>size</a:t>
            </a:r>
            <a:r>
              <a:rPr lang="tr-TR" sz="2200">
                <a:solidFill>
                  <a:srgbClr val="434343"/>
                </a:solidFill>
                <a:latin typeface="Montserrat Light"/>
                <a:ea typeface="Montserrat Light"/>
                <a:cs typeface="Montserrat Light"/>
                <a:sym typeface="Montserrat Light"/>
              </a:rPr>
              <a:t> parameter. The first line of the text contains </a:t>
            </a:r>
            <a:r>
              <a:rPr lang="tr-TR" sz="2200">
                <a:solidFill>
                  <a:srgbClr val="434343"/>
                </a:solidFill>
                <a:latin typeface="Montserrat Medium"/>
                <a:ea typeface="Montserrat Medium"/>
                <a:cs typeface="Montserrat Medium"/>
                <a:sym typeface="Montserrat Medium"/>
              </a:rPr>
              <a:t>26</a:t>
            </a:r>
            <a:r>
              <a:rPr lang="tr-TR" sz="2200">
                <a:solidFill>
                  <a:srgbClr val="434343"/>
                </a:solidFill>
                <a:latin typeface="Montserrat Light"/>
                <a:ea typeface="Montserrat Light"/>
                <a:cs typeface="Montserrat Light"/>
                <a:sym typeface="Montserrat Light"/>
              </a:rPr>
              <a:t> bytes (characters) except the newline char (</a:t>
            </a:r>
            <a:r>
              <a:rPr lang="tr-TR" sz="2200">
                <a:solidFill>
                  <a:srgbClr val="434343"/>
                </a:solidFill>
                <a:highlight>
                  <a:srgbClr val="EFEFEF"/>
                </a:highlight>
                <a:latin typeface="Consolas"/>
                <a:ea typeface="Consolas"/>
                <a:cs typeface="Consolas"/>
                <a:sym typeface="Consolas"/>
              </a:rPr>
              <a:t>\n</a:t>
            </a:r>
            <a:r>
              <a:rPr lang="tr-TR" sz="2200">
                <a:solidFill>
                  <a:srgbClr val="434343"/>
                </a:solidFill>
                <a:latin typeface="Montserrat Light"/>
                <a:ea typeface="Montserrat Light"/>
                <a:cs typeface="Montserrat Light"/>
                <a:sym typeface="Montserrat Light"/>
              </a:rPr>
              <a:t>). But, note that the </a:t>
            </a:r>
            <a:r>
              <a:rPr b="1" lang="tr-TR" sz="2200">
                <a:solidFill>
                  <a:srgbClr val="434343"/>
                </a:solidFill>
                <a:latin typeface="Montserrat"/>
                <a:ea typeface="Montserrat"/>
                <a:cs typeface="Montserrat"/>
                <a:sym typeface="Montserrat"/>
              </a:rPr>
              <a:t>newline</a:t>
            </a:r>
            <a:r>
              <a:rPr lang="tr-TR" sz="2200">
                <a:solidFill>
                  <a:srgbClr val="434343"/>
                </a:solidFill>
                <a:latin typeface="Montserrat Light"/>
                <a:ea typeface="Montserrat Light"/>
                <a:cs typeface="Montserrat Light"/>
                <a:sym typeface="Montserrat Light"/>
              </a:rPr>
              <a:t> character (</a:t>
            </a:r>
            <a:r>
              <a:rPr lang="tr-TR" sz="2200">
                <a:solidFill>
                  <a:srgbClr val="434343"/>
                </a:solidFill>
                <a:highlight>
                  <a:srgbClr val="EFEFEF"/>
                </a:highlight>
                <a:latin typeface="Consolas"/>
                <a:ea typeface="Consolas"/>
                <a:cs typeface="Consolas"/>
                <a:sym typeface="Consolas"/>
              </a:rPr>
              <a:t>\n</a:t>
            </a:r>
            <a:r>
              <a:rPr lang="tr-TR" sz="2200">
                <a:solidFill>
                  <a:srgbClr val="434343"/>
                </a:solidFill>
                <a:latin typeface="Montserrat Light"/>
                <a:ea typeface="Montserrat Light"/>
                <a:cs typeface="Montserrat Light"/>
                <a:sym typeface="Montserrat Light"/>
              </a:rPr>
              <a:t>) is </a:t>
            </a:r>
            <a:r>
              <a:rPr i="1" lang="tr-TR" sz="2200">
                <a:solidFill>
                  <a:srgbClr val="434343"/>
                </a:solidFill>
                <a:latin typeface="Montserrat Medium"/>
                <a:ea typeface="Montserrat Medium"/>
                <a:cs typeface="Montserrat Medium"/>
                <a:sym typeface="Montserrat Medium"/>
              </a:rPr>
              <a:t>considered as a part of each line</a:t>
            </a:r>
            <a:r>
              <a:rPr lang="tr-TR" sz="2200">
                <a:solidFill>
                  <a:srgbClr val="434343"/>
                </a:solidFill>
                <a:latin typeface="Montserrat Light"/>
                <a:ea typeface="Montserrat Light"/>
                <a:cs typeface="Montserrat Light"/>
                <a:sym typeface="Montserrat Light"/>
              </a:rPr>
              <a:t>. </a:t>
            </a:r>
            <a:endParaRPr sz="2200">
              <a:solidFill>
                <a:srgbClr val="434343"/>
              </a:solidFill>
              <a:latin typeface="Montserrat Light"/>
              <a:ea typeface="Montserrat Light"/>
              <a:cs typeface="Montserrat Light"/>
              <a:sym typeface="Montserrat Light"/>
            </a:endParaRPr>
          </a:p>
          <a:p>
            <a:pPr indent="0" lvl="0" marL="0" marR="0" rtl="0" algn="just">
              <a:lnSpc>
                <a:spcPct val="110000"/>
              </a:lnSpc>
              <a:spcBef>
                <a:spcPts val="600"/>
              </a:spcBef>
              <a:spcAft>
                <a:spcPts val="0"/>
              </a:spcAft>
              <a:buNone/>
            </a:pPr>
            <a:r>
              <a:t/>
            </a:r>
            <a:endParaRPr sz="2200">
              <a:solidFill>
                <a:srgbClr val="434343"/>
              </a:solidFill>
              <a:latin typeface="Montserrat Light"/>
              <a:ea typeface="Montserrat Light"/>
              <a:cs typeface="Montserrat Light"/>
              <a:sym typeface="Montserrat Light"/>
            </a:endParaRPr>
          </a:p>
        </p:txBody>
      </p:sp>
      <p:pic>
        <p:nvPicPr>
          <p:cNvPr id="721" name="Google Shape;721;p59"/>
          <p:cNvPicPr preferRelativeResize="0"/>
          <p:nvPr/>
        </p:nvPicPr>
        <p:blipFill>
          <a:blip r:embed="rId3">
            <a:alphaModFix/>
          </a:blip>
          <a:stretch>
            <a:fillRect/>
          </a:stretch>
        </p:blipFill>
        <p:spPr>
          <a:xfrm>
            <a:off x="401700" y="731441"/>
            <a:ext cx="8340601" cy="14045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27" name="Google Shape;727;p60"/>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728" name="Google Shape;728;p60"/>
          <p:cNvSpPr txBox="1"/>
          <p:nvPr/>
        </p:nvSpPr>
        <p:spPr>
          <a:xfrm>
            <a:off x="328450" y="26624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Orca is a kind of Dolphin.</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Blue Whale is the largest animal known on earth.</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Sharks are the sister group to the Rays (batoids).</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The Tuna Fish can weigh up to 260 kg.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Squid and Octopus are in the same class.</a:t>
            </a:r>
            <a:endParaRPr sz="2200">
              <a:latin typeface="Consolas"/>
              <a:ea typeface="Consolas"/>
              <a:cs typeface="Consolas"/>
              <a:sym typeface="Consolas"/>
            </a:endParaRPr>
          </a:p>
        </p:txBody>
      </p:sp>
      <p:sp>
        <p:nvSpPr>
          <p:cNvPr id="729" name="Google Shape;729;p60"/>
          <p:cNvSpPr txBox="1"/>
          <p:nvPr/>
        </p:nvSpPr>
        <p:spPr>
          <a:xfrm>
            <a:off x="328450" y="22928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fishes.txt</a:t>
            </a:r>
            <a:endParaRPr b="1">
              <a:latin typeface="Consolas"/>
              <a:ea typeface="Consolas"/>
              <a:cs typeface="Consolas"/>
              <a:sym typeface="Consolas"/>
            </a:endParaRPr>
          </a:p>
        </p:txBody>
      </p:sp>
      <p:sp>
        <p:nvSpPr>
          <p:cNvPr id="730" name="Google Shape;730;p60"/>
          <p:cNvSpPr txBox="1"/>
          <p:nvPr/>
        </p:nvSpPr>
        <p:spPr>
          <a:xfrm>
            <a:off x="381000" y="609600"/>
            <a:ext cx="8284800" cy="1507800"/>
          </a:xfrm>
          <a:prstGeom prst="rect">
            <a:avLst/>
          </a:prstGeom>
          <a:noFill/>
          <a:ln>
            <a:noFill/>
          </a:ln>
        </p:spPr>
        <p:txBody>
          <a:bodyPr anchorCtr="0" anchor="t" bIns="91425" lIns="91425" spcFirstLastPara="1" rIns="91425" wrap="square" tIns="91425">
            <a:noAutofit/>
          </a:bodyPr>
          <a:lstStyle/>
          <a:p>
            <a:pPr indent="-374650" lvl="0" marL="45720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So that, </a:t>
            </a:r>
            <a:r>
              <a:rPr lang="tr-TR" sz="2300">
                <a:solidFill>
                  <a:srgbClr val="434343"/>
                </a:solidFill>
                <a:latin typeface="Montserrat Light"/>
                <a:ea typeface="Montserrat Light"/>
                <a:cs typeface="Montserrat Light"/>
                <a:sym typeface="Montserrat Light"/>
              </a:rPr>
              <a:t>first line of text consists of </a:t>
            </a:r>
            <a:r>
              <a:rPr i="1" lang="tr-TR" sz="2300">
                <a:solidFill>
                  <a:srgbClr val="434343"/>
                </a:solidFill>
                <a:latin typeface="Montserrat"/>
                <a:ea typeface="Montserrat"/>
                <a:cs typeface="Montserrat"/>
                <a:sym typeface="Montserrat"/>
              </a:rPr>
              <a:t>27 characters</a:t>
            </a:r>
            <a:r>
              <a:rPr lang="tr-TR" sz="2300">
                <a:solidFill>
                  <a:srgbClr val="434343"/>
                </a:solidFill>
                <a:latin typeface="Montserrat Light"/>
                <a:ea typeface="Montserrat Light"/>
                <a:cs typeface="Montserrat Light"/>
                <a:sym typeface="Montserrat Light"/>
              </a:rPr>
              <a:t>. Let's choose 13 as the </a:t>
            </a:r>
            <a:r>
              <a:rPr lang="tr-TR" sz="2300">
                <a:solidFill>
                  <a:srgbClr val="434343"/>
                </a:solidFill>
                <a:highlight>
                  <a:srgbClr val="EFEFEF"/>
                </a:highlight>
                <a:latin typeface="Consolas"/>
                <a:ea typeface="Consolas"/>
                <a:cs typeface="Consolas"/>
                <a:sym typeface="Consolas"/>
              </a:rPr>
              <a:t>size</a:t>
            </a:r>
            <a:r>
              <a:rPr lang="tr-TR" sz="2300">
                <a:solidFill>
                  <a:srgbClr val="434343"/>
                </a:solidFill>
                <a:latin typeface="Montserrat Light"/>
                <a:ea typeface="Montserrat Light"/>
                <a:cs typeface="Montserrat Light"/>
                <a:sym typeface="Montserrat Light"/>
              </a:rPr>
              <a:t> parameter and see what happens :</a:t>
            </a:r>
            <a:endParaRPr sz="2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36" name="Google Shape;736;p61"/>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737" name="Google Shape;737;p61"/>
          <p:cNvSpPr txBox="1"/>
          <p:nvPr/>
        </p:nvSpPr>
        <p:spPr>
          <a:xfrm>
            <a:off x="328450" y="18242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Orca is a kind of Dolphin.</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Blue Whale is the largest animal known on earth.</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Sharks are the sister group to the Rays (batoids).</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The Tuna Fish can weigh up to 260 kg.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Squid and Octopus are in the same class.</a:t>
            </a:r>
            <a:endParaRPr sz="2200">
              <a:latin typeface="Consolas"/>
              <a:ea typeface="Consolas"/>
              <a:cs typeface="Consolas"/>
              <a:sym typeface="Consolas"/>
            </a:endParaRPr>
          </a:p>
        </p:txBody>
      </p:sp>
      <p:sp>
        <p:nvSpPr>
          <p:cNvPr id="738" name="Google Shape;738;p61"/>
          <p:cNvSpPr txBox="1"/>
          <p:nvPr/>
        </p:nvSpPr>
        <p:spPr>
          <a:xfrm>
            <a:off x="328450" y="14546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fishes.txt</a:t>
            </a:r>
            <a:endParaRPr b="1">
              <a:latin typeface="Consolas"/>
              <a:ea typeface="Consolas"/>
              <a:cs typeface="Consolas"/>
              <a:sym typeface="Consolas"/>
            </a:endParaRPr>
          </a:p>
        </p:txBody>
      </p:sp>
      <p:sp>
        <p:nvSpPr>
          <p:cNvPr id="739" name="Google Shape;739;p61"/>
          <p:cNvSpPr txBox="1"/>
          <p:nvPr/>
        </p:nvSpPr>
        <p:spPr>
          <a:xfrm>
            <a:off x="0" y="1743025"/>
            <a:ext cx="9105900" cy="16041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4000">
                <a:latin typeface="Consolas"/>
                <a:ea typeface="Consolas"/>
                <a:cs typeface="Consolas"/>
                <a:sym typeface="Consolas"/>
              </a:rPr>
              <a:t>Orca is a kind of Dolphin.</a:t>
            </a:r>
            <a:r>
              <a:rPr lang="tr-TR" sz="4000">
                <a:solidFill>
                  <a:srgbClr val="B7B7B7"/>
                </a:solidFill>
                <a:latin typeface="Consolas"/>
                <a:ea typeface="Consolas"/>
                <a:cs typeface="Consolas"/>
                <a:sym typeface="Consolas"/>
              </a:rPr>
              <a:t>\n</a:t>
            </a:r>
            <a:endParaRPr sz="4000">
              <a:solidFill>
                <a:srgbClr val="B7B7B7"/>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4000">
                <a:solidFill>
                  <a:srgbClr val="FF0000"/>
                </a:solidFill>
                <a:latin typeface="Consolas"/>
                <a:ea typeface="Consolas"/>
                <a:cs typeface="Consolas"/>
                <a:sym typeface="Consolas"/>
              </a:rPr>
              <a:t>|||||||||||||||||||||||||||=27</a:t>
            </a:r>
            <a:endParaRPr sz="4000">
              <a:solidFill>
                <a:srgbClr val="FF0000"/>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45" name="Google Shape;745;p62"/>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pic>
        <p:nvPicPr>
          <p:cNvPr id="746" name="Google Shape;746;p62"/>
          <p:cNvPicPr preferRelativeResize="0"/>
          <p:nvPr/>
        </p:nvPicPr>
        <p:blipFill>
          <a:blip r:embed="rId3">
            <a:alphaModFix/>
          </a:blip>
          <a:stretch>
            <a:fillRect/>
          </a:stretch>
        </p:blipFill>
        <p:spPr>
          <a:xfrm>
            <a:off x="262000" y="719375"/>
            <a:ext cx="8619997" cy="2268570"/>
          </a:xfrm>
          <a:prstGeom prst="rect">
            <a:avLst/>
          </a:prstGeom>
          <a:noFill/>
          <a:ln>
            <a:noFill/>
          </a:ln>
        </p:spPr>
      </p:pic>
      <p:sp>
        <p:nvSpPr>
          <p:cNvPr id="747" name="Google Shape;747;p62"/>
          <p:cNvSpPr txBox="1"/>
          <p:nvPr/>
        </p:nvSpPr>
        <p:spPr>
          <a:xfrm>
            <a:off x="4919550" y="27622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pic>
        <p:nvPicPr>
          <p:cNvPr id="748" name="Google Shape;748;p6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749" name="Google Shape;749;p62">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55" name="Google Shape;755;p63"/>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pic>
        <p:nvPicPr>
          <p:cNvPr id="756" name="Google Shape;756;p63"/>
          <p:cNvPicPr preferRelativeResize="0"/>
          <p:nvPr/>
        </p:nvPicPr>
        <p:blipFill>
          <a:blip r:embed="rId3">
            <a:alphaModFix/>
          </a:blip>
          <a:stretch>
            <a:fillRect/>
          </a:stretch>
        </p:blipFill>
        <p:spPr>
          <a:xfrm>
            <a:off x="262000" y="719375"/>
            <a:ext cx="8619997" cy="2268570"/>
          </a:xfrm>
          <a:prstGeom prst="rect">
            <a:avLst/>
          </a:prstGeom>
          <a:noFill/>
          <a:ln>
            <a:noFill/>
          </a:ln>
        </p:spPr>
      </p:pic>
      <p:pic>
        <p:nvPicPr>
          <p:cNvPr id="757" name="Google Shape;757;p63"/>
          <p:cNvPicPr preferRelativeResize="0"/>
          <p:nvPr/>
        </p:nvPicPr>
        <p:blipFill>
          <a:blip r:embed="rId4">
            <a:alphaModFix/>
          </a:blip>
          <a:stretch>
            <a:fillRect/>
          </a:stretch>
        </p:blipFill>
        <p:spPr>
          <a:xfrm>
            <a:off x="262000" y="2987957"/>
            <a:ext cx="8619999" cy="1742743"/>
          </a:xfrm>
          <a:prstGeom prst="rect">
            <a:avLst/>
          </a:prstGeom>
          <a:noFill/>
          <a:ln>
            <a:noFill/>
          </a:ln>
        </p:spPr>
      </p:pic>
      <p:sp>
        <p:nvSpPr>
          <p:cNvPr id="758" name="Google Shape;758;p63"/>
          <p:cNvSpPr/>
          <p:nvPr/>
        </p:nvSpPr>
        <p:spPr>
          <a:xfrm>
            <a:off x="3297050" y="3906150"/>
            <a:ext cx="1847700" cy="562500"/>
          </a:xfrm>
          <a:prstGeom prst="wedgeRectCallout">
            <a:avLst>
              <a:gd fmla="val -129067" name="adj1"/>
              <a:gd fmla="val -30902"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tr-TR" sz="1600">
                <a:latin typeface="Montserrat Light"/>
                <a:ea typeface="Montserrat Light"/>
                <a:cs typeface="Montserrat Light"/>
                <a:sym typeface="Montserrat Light"/>
              </a:rPr>
              <a:t>default empty line</a:t>
            </a:r>
            <a:endParaRPr i="0" sz="1600" u="none" cap="none" strike="noStrike">
              <a:latin typeface="Consolas"/>
              <a:ea typeface="Consolas"/>
              <a:cs typeface="Consolas"/>
              <a:sym typeface="Consolas"/>
            </a:endParaRPr>
          </a:p>
        </p:txBody>
      </p:sp>
      <p:sp>
        <p:nvSpPr>
          <p:cNvPr id="759" name="Google Shape;759;p63"/>
          <p:cNvSpPr/>
          <p:nvPr/>
        </p:nvSpPr>
        <p:spPr>
          <a:xfrm>
            <a:off x="3297050" y="3107300"/>
            <a:ext cx="2328900" cy="684300"/>
          </a:xfrm>
          <a:prstGeom prst="wedgeRectCallout">
            <a:avLst>
              <a:gd fmla="val -113741" name="adj1"/>
              <a:gd fmla="val 31409"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tr-TR" sz="1600">
                <a:latin typeface="Consolas"/>
                <a:ea typeface="Consolas"/>
                <a:cs typeface="Consolas"/>
                <a:sym typeface="Consolas"/>
              </a:rPr>
              <a:t>\n</a:t>
            </a:r>
            <a:r>
              <a:rPr lang="tr-TR" sz="1600">
                <a:latin typeface="Montserrat Light"/>
                <a:ea typeface="Montserrat Light"/>
                <a:cs typeface="Montserrat Light"/>
                <a:sym typeface="Montserrat Light"/>
              </a:rPr>
              <a:t> is the last char of the first line</a:t>
            </a:r>
            <a:endParaRPr i="0" sz="1600" u="none" cap="none" strike="noStrike">
              <a:latin typeface="Consolas"/>
              <a:ea typeface="Consolas"/>
              <a:cs typeface="Consolas"/>
              <a:sym typeface="Consolas"/>
            </a:endParaRPr>
          </a:p>
        </p:txBody>
      </p:sp>
      <p:sp>
        <p:nvSpPr>
          <p:cNvPr id="760" name="Google Shape;760;p63"/>
          <p:cNvSpPr/>
          <p:nvPr/>
        </p:nvSpPr>
        <p:spPr>
          <a:xfrm rot="-5400000">
            <a:off x="6155750" y="1999250"/>
            <a:ext cx="1836000" cy="2895600"/>
          </a:xfrm>
          <a:prstGeom prst="trapezoid">
            <a:avLst>
              <a:gd fmla="val 30962" name="adj"/>
            </a:avLst>
          </a:prstGeom>
          <a:solidFill>
            <a:srgbClr val="D0E0E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3"/>
          <p:cNvSpPr txBox="1"/>
          <p:nvPr/>
        </p:nvSpPr>
        <p:spPr>
          <a:xfrm>
            <a:off x="5753575" y="3013125"/>
            <a:ext cx="28956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latin typeface="Montserrat"/>
                <a:ea typeface="Montserrat"/>
                <a:cs typeface="Montserrat"/>
                <a:sym typeface="Montserrat"/>
              </a:rPr>
              <a:t>when a line ends, whatever the </a:t>
            </a:r>
            <a:r>
              <a:rPr lang="tr-TR">
                <a:latin typeface="Consolas"/>
                <a:ea typeface="Consolas"/>
                <a:cs typeface="Consolas"/>
                <a:sym typeface="Consolas"/>
              </a:rPr>
              <a:t>size</a:t>
            </a:r>
            <a:r>
              <a:rPr lang="tr-TR">
                <a:latin typeface="Montserrat"/>
                <a:ea typeface="Montserrat"/>
                <a:cs typeface="Montserrat"/>
                <a:sym typeface="Montserrat"/>
              </a:rPr>
              <a:t> parameter is, it goes ahead to the next line</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67" name="Google Shape;767;p64"/>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768" name="Google Shape;768;p64"/>
          <p:cNvSpPr txBox="1"/>
          <p:nvPr>
            <p:ph idx="4294967295" type="subTitle"/>
          </p:nvPr>
        </p:nvSpPr>
        <p:spPr>
          <a:xfrm>
            <a:off x="361200" y="647800"/>
            <a:ext cx="8478900" cy="11001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Consider the </a:t>
            </a:r>
            <a:r>
              <a:rPr b="1" lang="tr-TR" sz="2600">
                <a:solidFill>
                  <a:srgbClr val="434343"/>
                </a:solidFill>
                <a:latin typeface="Montserrat"/>
                <a:ea typeface="Montserrat"/>
                <a:cs typeface="Montserrat"/>
                <a:sym typeface="Montserrat"/>
              </a:rPr>
              <a:t>rumi.txt</a:t>
            </a:r>
            <a:r>
              <a:rPr lang="tr-TR" sz="2600">
                <a:solidFill>
                  <a:srgbClr val="434343"/>
                </a:solidFill>
                <a:latin typeface="Montserrat Light"/>
                <a:ea typeface="Montserrat Light"/>
                <a:cs typeface="Montserrat Light"/>
                <a:sym typeface="Montserrat Light"/>
              </a:rPr>
              <a:t> file you created before.</a:t>
            </a:r>
            <a:endParaRPr sz="2600">
              <a:solidFill>
                <a:srgbClr val="434343"/>
              </a:solidFill>
              <a:latin typeface="Montserrat Light"/>
              <a:ea typeface="Montserrat Light"/>
              <a:cs typeface="Montserrat Light"/>
              <a:sym typeface="Montserrat Light"/>
            </a:endParaRPr>
          </a:p>
        </p:txBody>
      </p:sp>
      <p:sp>
        <p:nvSpPr>
          <p:cNvPr id="769" name="Google Shape;769;p64"/>
          <p:cNvSpPr txBox="1"/>
          <p:nvPr/>
        </p:nvSpPr>
        <p:spPr>
          <a:xfrm>
            <a:off x="328450" y="22052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I want to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Like the birds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Not worrying about</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Who hears or</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What they think.</a:t>
            </a:r>
            <a:endParaRPr sz="2200">
              <a:latin typeface="Consolas"/>
              <a:ea typeface="Consolas"/>
              <a:cs typeface="Consolas"/>
              <a:sym typeface="Consolas"/>
            </a:endParaRPr>
          </a:p>
        </p:txBody>
      </p:sp>
      <p:sp>
        <p:nvSpPr>
          <p:cNvPr id="770" name="Google Shape;770;p64"/>
          <p:cNvSpPr txBox="1"/>
          <p:nvPr/>
        </p:nvSpPr>
        <p:spPr>
          <a:xfrm>
            <a:off x="328450" y="18356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rumi.txt</a:t>
            </a:r>
            <a:endParaRPr b="1">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76" name="Google Shape;776;p65"/>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777" name="Google Shape;777;p65"/>
          <p:cNvSpPr txBox="1"/>
          <p:nvPr>
            <p:ph idx="4294967295" type="subTitle"/>
          </p:nvPr>
        </p:nvSpPr>
        <p:spPr>
          <a:xfrm>
            <a:off x="361200" y="647800"/>
            <a:ext cx="8478900" cy="33927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(continued) :</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first line of this file,</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second line of this file,</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third line of this file using </a:t>
            </a:r>
            <a:r>
              <a:rPr lang="tr-TR" sz="2600">
                <a:solidFill>
                  <a:srgbClr val="434343"/>
                </a:solidFill>
                <a:latin typeface="Consolas"/>
                <a:ea typeface="Consolas"/>
                <a:cs typeface="Consolas"/>
                <a:sym typeface="Consolas"/>
              </a:rPr>
              <a:t>size</a:t>
            </a:r>
            <a:r>
              <a:rPr lang="tr-TR" sz="2600">
                <a:solidFill>
                  <a:srgbClr val="434343"/>
                </a:solidFill>
                <a:latin typeface="Montserrat Light"/>
                <a:ea typeface="Montserrat Light"/>
                <a:cs typeface="Montserrat Light"/>
                <a:sym typeface="Montserrat Light"/>
              </a:rPr>
              <a:t> parameter in the method,</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Close the file.</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83" name="Google Shape;783;p66"/>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784" name="Google Shape;784;p66"/>
          <p:cNvSpPr txBox="1"/>
          <p:nvPr>
            <p:ph idx="4294967295" type="subTitle"/>
          </p:nvPr>
        </p:nvSpPr>
        <p:spPr>
          <a:xfrm>
            <a:off x="361200" y="647800"/>
            <a:ext cx="8478900" cy="8703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073763"/>
                </a:solidFill>
                <a:latin typeface="Montserrat Medium"/>
                <a:ea typeface="Montserrat Medium"/>
                <a:cs typeface="Montserrat Medium"/>
                <a:sym typeface="Montserrat Medium"/>
              </a:rPr>
              <a:t>The entire code block can be as follows</a:t>
            </a:r>
            <a:r>
              <a:rPr lang="tr-TR" sz="2200">
                <a:solidFill>
                  <a:srgbClr val="073763"/>
                </a:solidFill>
                <a:latin typeface="Montserrat Light"/>
                <a:ea typeface="Montserrat Light"/>
                <a:cs typeface="Montserrat Light"/>
                <a:sym typeface="Montserrat Light"/>
              </a:rPr>
              <a:t> (suppose you’ve created the </a:t>
            </a:r>
            <a:r>
              <a:rPr b="1" lang="tr-TR" sz="2200">
                <a:solidFill>
                  <a:srgbClr val="073763"/>
                </a:solidFill>
                <a:latin typeface="Montserrat"/>
                <a:ea typeface="Montserrat"/>
                <a:cs typeface="Montserrat"/>
                <a:sym typeface="Montserrat"/>
              </a:rPr>
              <a:t>rumi.txt</a:t>
            </a:r>
            <a:r>
              <a:rPr lang="tr-TR" sz="2200">
                <a:solidFill>
                  <a:srgbClr val="073763"/>
                </a:solidFill>
                <a:latin typeface="Montserrat Light"/>
                <a:ea typeface="Montserrat Light"/>
                <a:cs typeface="Montserrat Light"/>
                <a:sym typeface="Montserrat Light"/>
              </a:rPr>
              <a:t> manually into your current directory:</a:t>
            </a:r>
            <a:endParaRPr sz="2200">
              <a:solidFill>
                <a:srgbClr val="434343"/>
              </a:solidFill>
              <a:latin typeface="Montserrat Light"/>
              <a:ea typeface="Montserrat Light"/>
              <a:cs typeface="Montserrat Light"/>
              <a:sym typeface="Montserrat Light"/>
            </a:endParaRPr>
          </a:p>
        </p:txBody>
      </p:sp>
      <p:pic>
        <p:nvPicPr>
          <p:cNvPr id="785" name="Google Shape;785;p66"/>
          <p:cNvPicPr preferRelativeResize="0"/>
          <p:nvPr/>
        </p:nvPicPr>
        <p:blipFill>
          <a:blip r:embed="rId3">
            <a:alphaModFix/>
          </a:blip>
          <a:stretch>
            <a:fillRect/>
          </a:stretch>
        </p:blipFill>
        <p:spPr>
          <a:xfrm>
            <a:off x="152400" y="1670500"/>
            <a:ext cx="8839199" cy="1793300"/>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67"/>
          <p:cNvPicPr preferRelativeResize="0"/>
          <p:nvPr/>
        </p:nvPicPr>
        <p:blipFill>
          <a:blip r:embed="rId3">
            <a:alphaModFix/>
          </a:blip>
          <a:stretch>
            <a:fillRect/>
          </a:stretch>
        </p:blipFill>
        <p:spPr>
          <a:xfrm>
            <a:off x="381000" y="1648225"/>
            <a:ext cx="8649027" cy="2179519"/>
          </a:xfrm>
          <a:prstGeom prst="rect">
            <a:avLst/>
          </a:prstGeom>
          <a:noFill/>
          <a:ln cap="flat" cmpd="sng" w="9525">
            <a:solidFill>
              <a:srgbClr val="CC0000"/>
            </a:solidFill>
            <a:prstDash val="solid"/>
            <a:round/>
            <a:headEnd len="sm" w="sm" type="none"/>
            <a:tailEnd len="sm" w="sm" type="none"/>
          </a:ln>
        </p:spPr>
      </p:pic>
      <p:sp>
        <p:nvSpPr>
          <p:cNvPr id="791" name="Google Shape;791;p6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792" name="Google Shape;792;p6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793" name="Google Shape;793;p67"/>
          <p:cNvSpPr txBox="1"/>
          <p:nvPr>
            <p:ph idx="4294967295" type="subTitle"/>
          </p:nvPr>
        </p:nvSpPr>
        <p:spPr>
          <a:xfrm>
            <a:off x="361200" y="800200"/>
            <a:ext cx="8478900" cy="8703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07376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sp>
        <p:nvSpPr>
          <p:cNvPr id="794" name="Google Shape;794;p67"/>
          <p:cNvSpPr/>
          <p:nvPr/>
        </p:nvSpPr>
        <p:spPr>
          <a:xfrm>
            <a:off x="3457450" y="2424800"/>
            <a:ext cx="2215500" cy="791100"/>
          </a:xfrm>
          <a:prstGeom prst="wedgeRectCallout">
            <a:avLst>
              <a:gd fmla="val -88400" name="adj1"/>
              <a:gd fmla="val 66417"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lang="tr-TR">
                <a:solidFill>
                  <a:srgbClr val="0B5394"/>
                </a:solidFill>
                <a:latin typeface="Montserrat"/>
                <a:ea typeface="Montserrat"/>
                <a:cs typeface="Montserrat"/>
                <a:sym typeface="Montserrat"/>
              </a:rPr>
              <a:t>reading of </a:t>
            </a:r>
            <a:r>
              <a:rPr lang="tr-TR">
                <a:solidFill>
                  <a:srgbClr val="0B5394"/>
                </a:solidFill>
                <a:latin typeface="Montserrat Medium"/>
                <a:ea typeface="Montserrat Medium"/>
                <a:cs typeface="Montserrat Medium"/>
                <a:sym typeface="Montserrat Medium"/>
              </a:rPr>
              <a:t>18</a:t>
            </a:r>
            <a:r>
              <a:rPr lang="tr-TR">
                <a:solidFill>
                  <a:srgbClr val="0B5394"/>
                </a:solidFill>
                <a:latin typeface="Montserrat"/>
                <a:ea typeface="Montserrat"/>
                <a:cs typeface="Montserrat"/>
                <a:sym typeface="Montserrat"/>
              </a:rPr>
              <a:t> chars displays the third line</a:t>
            </a:r>
            <a:endParaRPr i="0" u="none" cap="none" strike="noStrike">
              <a:highlight>
                <a:srgbClr val="9FC5E8"/>
              </a:highlight>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8"/>
          <p:cNvSpPr txBox="1"/>
          <p:nvPr>
            <p:ph type="ctrTitle"/>
          </p:nvPr>
        </p:nvSpPr>
        <p:spPr>
          <a:xfrm>
            <a:off x="1038600" y="2075550"/>
            <a:ext cx="7408200" cy="9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the Files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with </a:t>
            </a: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a:t>
            </a:r>
            <a:endParaRPr sz="3600">
              <a:solidFill>
                <a:srgbClr val="741B47"/>
              </a:solidFill>
              <a:latin typeface="Raleway Medium"/>
              <a:ea typeface="Raleway Medium"/>
              <a:cs typeface="Raleway Medium"/>
              <a:sym typeface="Raleway Medium"/>
            </a:endParaRPr>
          </a:p>
        </p:txBody>
      </p:sp>
      <p:sp>
        <p:nvSpPr>
          <p:cNvPr id="800" name="Google Shape;800;p6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5</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02" name="Google Shape;402;p24"/>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403" name="Google Shape;403;p24"/>
          <p:cNvSpPr txBox="1"/>
          <p:nvPr>
            <p:ph idx="4294967295" type="subTitle"/>
          </p:nvPr>
        </p:nvSpPr>
        <p:spPr>
          <a:xfrm>
            <a:off x="67625" y="647800"/>
            <a:ext cx="8855100" cy="16221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To start working with files, we need to open it first by using a built-in function </a:t>
            </a:r>
            <a:r>
              <a:rPr lang="tr-TR" sz="2400">
                <a:solidFill>
                  <a:srgbClr val="434343"/>
                </a:solidFill>
                <a:highlight>
                  <a:srgbClr val="EFEFEF"/>
                </a:highlight>
                <a:latin typeface="Consolas"/>
                <a:ea typeface="Consolas"/>
                <a:cs typeface="Consolas"/>
                <a:sym typeface="Consolas"/>
              </a:rPr>
              <a:t>open()</a:t>
            </a:r>
            <a:r>
              <a:rPr lang="tr-TR" sz="2400">
                <a:solidFill>
                  <a:srgbClr val="434343"/>
                </a:solidFill>
                <a:latin typeface="Montserrat Light"/>
                <a:ea typeface="Montserrat Light"/>
                <a:cs typeface="Montserrat Light"/>
                <a:sym typeface="Montserrat Light"/>
              </a:rPr>
              <a:t>. According to the official related Python documents, it has the following parameters :</a:t>
            </a:r>
            <a:endParaRPr sz="2400">
              <a:solidFill>
                <a:srgbClr val="434343"/>
              </a:solidFill>
              <a:latin typeface="Montserrat Light"/>
              <a:ea typeface="Montserrat Light"/>
              <a:cs typeface="Montserrat Light"/>
              <a:sym typeface="Montserrat Light"/>
            </a:endParaRPr>
          </a:p>
        </p:txBody>
      </p:sp>
      <p:sp>
        <p:nvSpPr>
          <p:cNvPr id="404" name="Google Shape;404;p24"/>
          <p:cNvSpPr txBox="1"/>
          <p:nvPr/>
        </p:nvSpPr>
        <p:spPr>
          <a:xfrm>
            <a:off x="298350" y="2856900"/>
            <a:ext cx="8547300" cy="799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2200">
                <a:latin typeface="Consolas"/>
                <a:ea typeface="Consolas"/>
                <a:cs typeface="Consolas"/>
                <a:sym typeface="Consolas"/>
              </a:rPr>
              <a:t>open (</a:t>
            </a:r>
            <a:r>
              <a:rPr i="1" lang="tr-TR" sz="2200">
                <a:latin typeface="Consolas"/>
                <a:ea typeface="Consolas"/>
                <a:cs typeface="Consolas"/>
                <a:sym typeface="Consolas"/>
              </a:rPr>
              <a:t>file, </a:t>
            </a:r>
            <a:r>
              <a:rPr b="1" i="1" lang="tr-TR" sz="2200">
                <a:latin typeface="Consolas"/>
                <a:ea typeface="Consolas"/>
                <a:cs typeface="Consolas"/>
                <a:sym typeface="Consolas"/>
              </a:rPr>
              <a:t>mode='r'</a:t>
            </a:r>
            <a:r>
              <a:rPr i="1" lang="tr-TR" sz="2200">
                <a:latin typeface="Consolas"/>
                <a:ea typeface="Consolas"/>
                <a:cs typeface="Consolas"/>
                <a:sym typeface="Consolas"/>
              </a:rPr>
              <a:t>, buffering=-1, encoding=None, errors=None, newline=None, closefd=True, opener=None</a:t>
            </a:r>
            <a:r>
              <a:rPr b="1" lang="tr-TR" sz="2200">
                <a:latin typeface="Consolas"/>
                <a:ea typeface="Consolas"/>
                <a:cs typeface="Consolas"/>
                <a:sym typeface="Consolas"/>
              </a:rPr>
              <a:t>)</a:t>
            </a:r>
            <a:endParaRPr b="1" i="0" sz="2200" u="none" cap="none" strike="noStrike">
              <a:solidFill>
                <a:srgbClr val="434343"/>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06" name="Google Shape;806;p69"/>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807" name="Google Shape;807;p69"/>
          <p:cNvSpPr txBox="1"/>
          <p:nvPr>
            <p:ph idx="4294967295" type="subTitle"/>
          </p:nvPr>
        </p:nvSpPr>
        <p:spPr>
          <a:xfrm>
            <a:off x="361200" y="952600"/>
            <a:ext cx="8478900" cy="14331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And the third method in reading the files in Python is </a:t>
            </a:r>
            <a:r>
              <a:rPr lang="tr-TR" sz="2300">
                <a:solidFill>
                  <a:srgbClr val="434343"/>
                </a:solidFill>
                <a:highlight>
                  <a:srgbClr val="EFEFEF"/>
                </a:highlight>
                <a:latin typeface="Consolas"/>
                <a:ea typeface="Consolas"/>
                <a:cs typeface="Consolas"/>
                <a:sym typeface="Consolas"/>
              </a:rPr>
              <a:t>.readlines()</a:t>
            </a:r>
            <a:r>
              <a:rPr lang="tr-TR" sz="2300">
                <a:solidFill>
                  <a:srgbClr val="434343"/>
                </a:solidFill>
                <a:latin typeface="Montserrat Light"/>
                <a:ea typeface="Montserrat Light"/>
                <a:cs typeface="Montserrat Light"/>
                <a:sym typeface="Montserrat Light"/>
              </a:rPr>
              <a:t>. It reads the entire file line by line in the </a:t>
            </a:r>
            <a:r>
              <a:rPr lang="tr-TR" sz="2300">
                <a:solidFill>
                  <a:srgbClr val="434343"/>
                </a:solidFill>
                <a:highlight>
                  <a:srgbClr val="EFEFEF"/>
                </a:highlight>
                <a:latin typeface="Consolas"/>
                <a:ea typeface="Consolas"/>
                <a:cs typeface="Consolas"/>
                <a:sym typeface="Consolas"/>
              </a:rPr>
              <a:t>list</a:t>
            </a:r>
            <a:r>
              <a:rPr lang="tr-TR" sz="2300">
                <a:solidFill>
                  <a:srgbClr val="434343"/>
                </a:solidFill>
                <a:latin typeface="Montserrat Light"/>
                <a:ea typeface="Montserrat Light"/>
                <a:cs typeface="Montserrat Light"/>
                <a:sym typeface="Montserrat Light"/>
              </a:rPr>
              <a:t> form.</a:t>
            </a:r>
            <a:endParaRPr sz="2300">
              <a:solidFill>
                <a:srgbClr val="434343"/>
              </a:solidFill>
              <a:latin typeface="Montserrat Light"/>
              <a:ea typeface="Montserrat Light"/>
              <a:cs typeface="Montserrat Light"/>
              <a:sym typeface="Montserrat Light"/>
            </a:endParaRPr>
          </a:p>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Using our same text file, let's look at the following example on how the output looks like :</a:t>
            </a:r>
            <a:endParaRPr sz="2300">
              <a:solidFill>
                <a:srgbClr val="434343"/>
              </a:solidFill>
              <a:latin typeface="Montserrat Light"/>
              <a:ea typeface="Montserrat Light"/>
              <a:cs typeface="Montserrat Light"/>
              <a:sym typeface="Montserrat Light"/>
            </a:endParaRPr>
          </a:p>
        </p:txBody>
      </p:sp>
      <p:pic>
        <p:nvPicPr>
          <p:cNvPr id="808" name="Google Shape;808;p69"/>
          <p:cNvPicPr preferRelativeResize="0"/>
          <p:nvPr/>
        </p:nvPicPr>
        <p:blipFill>
          <a:blip r:embed="rId3">
            <a:alphaModFix/>
          </a:blip>
          <a:stretch>
            <a:fillRect/>
          </a:stretch>
        </p:blipFill>
        <p:spPr>
          <a:xfrm>
            <a:off x="361200" y="3082375"/>
            <a:ext cx="8478901" cy="1167337"/>
          </a:xfrm>
          <a:prstGeom prst="rect">
            <a:avLst/>
          </a:prstGeom>
          <a:noFill/>
          <a:ln>
            <a:noFill/>
          </a:ln>
        </p:spPr>
      </p:pic>
      <p:sp>
        <p:nvSpPr>
          <p:cNvPr id="809" name="Google Shape;809;p69"/>
          <p:cNvSpPr txBox="1"/>
          <p:nvPr/>
        </p:nvSpPr>
        <p:spPr>
          <a:xfrm>
            <a:off x="4919550" y="38290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15" name="Google Shape;815;p70"/>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816" name="Google Shape;816;p70"/>
          <p:cNvSpPr txBox="1"/>
          <p:nvPr>
            <p:ph idx="4294967295" type="subTitle"/>
          </p:nvPr>
        </p:nvSpPr>
        <p:spPr>
          <a:xfrm>
            <a:off x="361200" y="800200"/>
            <a:ext cx="8478900" cy="5532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The output :</a:t>
            </a:r>
            <a:endParaRPr sz="2400">
              <a:solidFill>
                <a:srgbClr val="434343"/>
              </a:solidFill>
              <a:latin typeface="Montserrat Light"/>
              <a:ea typeface="Montserrat Light"/>
              <a:cs typeface="Montserrat Light"/>
              <a:sym typeface="Montserrat Light"/>
            </a:endParaRPr>
          </a:p>
        </p:txBody>
      </p:sp>
      <p:pic>
        <p:nvPicPr>
          <p:cNvPr id="817" name="Google Shape;817;p70"/>
          <p:cNvPicPr preferRelativeResize="0"/>
          <p:nvPr/>
        </p:nvPicPr>
        <p:blipFill>
          <a:blip r:embed="rId3">
            <a:alphaModFix/>
          </a:blip>
          <a:stretch>
            <a:fillRect/>
          </a:stretch>
        </p:blipFill>
        <p:spPr>
          <a:xfrm>
            <a:off x="361200" y="2244175"/>
            <a:ext cx="8478901" cy="1167337"/>
          </a:xfrm>
          <a:prstGeom prst="rect">
            <a:avLst/>
          </a:prstGeom>
          <a:noFill/>
          <a:ln>
            <a:noFill/>
          </a:ln>
        </p:spPr>
      </p:pic>
      <p:pic>
        <p:nvPicPr>
          <p:cNvPr id="818" name="Google Shape;818;p70"/>
          <p:cNvPicPr preferRelativeResize="0"/>
          <p:nvPr/>
        </p:nvPicPr>
        <p:blipFill>
          <a:blip r:embed="rId4">
            <a:alphaModFix/>
          </a:blip>
          <a:stretch>
            <a:fillRect/>
          </a:stretch>
        </p:blipFill>
        <p:spPr>
          <a:xfrm>
            <a:off x="381000" y="3548475"/>
            <a:ext cx="8478901" cy="95277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24" name="Google Shape;824;p71"/>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825" name="Google Shape;825;p71"/>
          <p:cNvSpPr txBox="1"/>
          <p:nvPr>
            <p:ph idx="4294967295" type="subTitle"/>
          </p:nvPr>
        </p:nvSpPr>
        <p:spPr>
          <a:xfrm>
            <a:off x="361200" y="876400"/>
            <a:ext cx="8478900" cy="8667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Let's take a look at the following example where </a:t>
            </a:r>
            <a:r>
              <a:rPr lang="tr-TR" sz="2200">
                <a:solidFill>
                  <a:srgbClr val="434343"/>
                </a:solidFill>
                <a:highlight>
                  <a:srgbClr val="EFEFEF"/>
                </a:highlight>
                <a:latin typeface="Consolas"/>
                <a:ea typeface="Consolas"/>
                <a:cs typeface="Consolas"/>
                <a:sym typeface="Consolas"/>
              </a:rPr>
              <a:t>.readline()</a:t>
            </a:r>
            <a:r>
              <a:rPr lang="tr-TR" sz="2200">
                <a:solidFill>
                  <a:srgbClr val="434343"/>
                </a:solidFill>
                <a:latin typeface="Montserrat Light"/>
                <a:ea typeface="Montserrat Light"/>
                <a:cs typeface="Montserrat Light"/>
                <a:sym typeface="Montserrat Light"/>
              </a:rPr>
              <a:t> and</a:t>
            </a:r>
            <a:r>
              <a:rPr lang="tr-TR" sz="2200">
                <a:solidFill>
                  <a:srgbClr val="434343"/>
                </a:solidFill>
                <a:latin typeface="Consolas"/>
                <a:ea typeface="Consolas"/>
                <a:cs typeface="Consolas"/>
                <a:sym typeface="Consolas"/>
              </a:rPr>
              <a:t> </a:t>
            </a:r>
            <a:r>
              <a:rPr lang="tr-TR" sz="2200">
                <a:solidFill>
                  <a:srgbClr val="434343"/>
                </a:solidFill>
                <a:highlight>
                  <a:srgbClr val="EFEFEF"/>
                </a:highlight>
                <a:latin typeface="Consolas"/>
                <a:ea typeface="Consolas"/>
                <a:cs typeface="Consolas"/>
                <a:sym typeface="Consolas"/>
              </a:rPr>
              <a:t>.readlines()</a:t>
            </a:r>
            <a:r>
              <a:rPr lang="tr-TR" sz="2200">
                <a:solidFill>
                  <a:srgbClr val="434343"/>
                </a:solidFill>
                <a:latin typeface="Montserrat Light"/>
                <a:ea typeface="Montserrat Light"/>
                <a:cs typeface="Montserrat Light"/>
                <a:sym typeface="Montserrat Light"/>
              </a:rPr>
              <a:t> are used together.</a:t>
            </a:r>
            <a:endParaRPr sz="2200">
              <a:solidFill>
                <a:srgbClr val="434343"/>
              </a:solidFill>
              <a:latin typeface="Montserrat Light"/>
              <a:ea typeface="Montserrat Light"/>
              <a:cs typeface="Montserrat Light"/>
              <a:sym typeface="Montserrat Light"/>
            </a:endParaRPr>
          </a:p>
        </p:txBody>
      </p:sp>
      <p:pic>
        <p:nvPicPr>
          <p:cNvPr id="826" name="Google Shape;826;p71"/>
          <p:cNvPicPr preferRelativeResize="0"/>
          <p:nvPr/>
        </p:nvPicPr>
        <p:blipFill>
          <a:blip r:embed="rId3">
            <a:alphaModFix/>
          </a:blip>
          <a:stretch>
            <a:fillRect/>
          </a:stretch>
        </p:blipFill>
        <p:spPr>
          <a:xfrm>
            <a:off x="401700" y="2195125"/>
            <a:ext cx="8340597" cy="1356878"/>
          </a:xfrm>
          <a:prstGeom prst="rect">
            <a:avLst/>
          </a:prstGeom>
          <a:noFill/>
          <a:ln>
            <a:noFill/>
          </a:ln>
        </p:spPr>
      </p:pic>
      <p:sp>
        <p:nvSpPr>
          <p:cNvPr id="827" name="Google Shape;827;p71"/>
          <p:cNvSpPr txBox="1"/>
          <p:nvPr/>
        </p:nvSpPr>
        <p:spPr>
          <a:xfrm>
            <a:off x="4919550" y="33718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pic>
        <p:nvPicPr>
          <p:cNvPr id="828" name="Google Shape;828;p7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829" name="Google Shape;829;p71">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35" name="Google Shape;835;p72"/>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836" name="Google Shape;836;p72"/>
          <p:cNvSpPr txBox="1"/>
          <p:nvPr>
            <p:ph idx="4294967295" type="subTitle"/>
          </p:nvPr>
        </p:nvSpPr>
        <p:spPr>
          <a:xfrm>
            <a:off x="361200" y="724000"/>
            <a:ext cx="8478900" cy="4686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The output :</a:t>
            </a:r>
            <a:endParaRPr sz="2200">
              <a:solidFill>
                <a:srgbClr val="434343"/>
              </a:solidFill>
              <a:latin typeface="Montserrat Light"/>
              <a:ea typeface="Montserrat Light"/>
              <a:cs typeface="Montserrat Light"/>
              <a:sym typeface="Montserrat Light"/>
            </a:endParaRPr>
          </a:p>
        </p:txBody>
      </p:sp>
      <p:pic>
        <p:nvPicPr>
          <p:cNvPr id="837" name="Google Shape;837;p72"/>
          <p:cNvPicPr preferRelativeResize="0"/>
          <p:nvPr/>
        </p:nvPicPr>
        <p:blipFill>
          <a:blip r:embed="rId3">
            <a:alphaModFix/>
          </a:blip>
          <a:stretch>
            <a:fillRect/>
          </a:stretch>
        </p:blipFill>
        <p:spPr>
          <a:xfrm>
            <a:off x="401700" y="1509325"/>
            <a:ext cx="8340597" cy="1356878"/>
          </a:xfrm>
          <a:prstGeom prst="rect">
            <a:avLst/>
          </a:prstGeom>
          <a:noFill/>
          <a:ln>
            <a:noFill/>
          </a:ln>
        </p:spPr>
      </p:pic>
      <p:pic>
        <p:nvPicPr>
          <p:cNvPr id="838" name="Google Shape;838;p72"/>
          <p:cNvPicPr preferRelativeResize="0"/>
          <p:nvPr/>
        </p:nvPicPr>
        <p:blipFill>
          <a:blip r:embed="rId4">
            <a:alphaModFix/>
          </a:blip>
          <a:stretch>
            <a:fillRect/>
          </a:stretch>
        </p:blipFill>
        <p:spPr>
          <a:xfrm>
            <a:off x="381000" y="3018600"/>
            <a:ext cx="8340600" cy="133499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44" name="Google Shape;844;p73"/>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 </a:t>
            </a:r>
            <a:r>
              <a:rPr lang="tr-TR" sz="3300">
                <a:solidFill>
                  <a:srgbClr val="741B47"/>
                </a:solidFill>
                <a:latin typeface="Raleway Medium"/>
                <a:ea typeface="Raleway Medium"/>
                <a:cs typeface="Raleway Medium"/>
                <a:sym typeface="Raleway Medium"/>
              </a:rPr>
              <a:t>(review)</a:t>
            </a:r>
            <a:endParaRPr sz="3600">
              <a:solidFill>
                <a:srgbClr val="419DD3"/>
              </a:solidFill>
              <a:latin typeface="Raleway Medium"/>
              <a:ea typeface="Raleway Medium"/>
              <a:cs typeface="Raleway Medium"/>
              <a:sym typeface="Raleway Medium"/>
            </a:endParaRPr>
          </a:p>
        </p:txBody>
      </p:sp>
      <p:sp>
        <p:nvSpPr>
          <p:cNvPr id="845" name="Google Shape;845;p73"/>
          <p:cNvSpPr txBox="1"/>
          <p:nvPr>
            <p:ph idx="4294967295" type="subTitle"/>
          </p:nvPr>
        </p:nvSpPr>
        <p:spPr>
          <a:xfrm>
            <a:off x="361200" y="571600"/>
            <a:ext cx="8478900" cy="8667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You may have noticed that the type of the </a:t>
            </a:r>
            <a:r>
              <a:rPr lang="tr-TR" sz="2200">
                <a:solidFill>
                  <a:srgbClr val="434343"/>
                </a:solidFill>
                <a:highlight>
                  <a:srgbClr val="EFEFEF"/>
                </a:highlight>
                <a:latin typeface="Consolas"/>
                <a:ea typeface="Consolas"/>
                <a:cs typeface="Consolas"/>
                <a:sym typeface="Consolas"/>
              </a:rPr>
              <a:t>sea.readlines()</a:t>
            </a:r>
            <a:r>
              <a:rPr lang="tr-TR" sz="2200">
                <a:solidFill>
                  <a:srgbClr val="434343"/>
                </a:solidFill>
                <a:latin typeface="Montserrat Light"/>
                <a:ea typeface="Montserrat Light"/>
                <a:cs typeface="Montserrat Light"/>
                <a:sym typeface="Montserrat Light"/>
              </a:rPr>
              <a:t> object is the </a:t>
            </a:r>
            <a:r>
              <a:rPr lang="tr-TR" sz="2200">
                <a:solidFill>
                  <a:srgbClr val="434343"/>
                </a:solidFill>
                <a:highlight>
                  <a:srgbClr val="EFEFEF"/>
                </a:highlight>
                <a:latin typeface="Consolas"/>
                <a:ea typeface="Consolas"/>
                <a:cs typeface="Consolas"/>
                <a:sym typeface="Consolas"/>
              </a:rPr>
              <a:t>list</a:t>
            </a:r>
            <a:r>
              <a:rPr lang="tr-TR" sz="2200">
                <a:solidFill>
                  <a:srgbClr val="434343"/>
                </a:solidFill>
                <a:latin typeface="Montserrat Light"/>
                <a:ea typeface="Montserrat Light"/>
                <a:cs typeface="Montserrat Light"/>
                <a:sym typeface="Montserrat Light"/>
              </a:rPr>
              <a:t>. Let's see it :</a:t>
            </a:r>
            <a:endParaRPr sz="2200">
              <a:solidFill>
                <a:srgbClr val="434343"/>
              </a:solidFill>
              <a:latin typeface="Montserrat Light"/>
              <a:ea typeface="Montserrat Light"/>
              <a:cs typeface="Montserrat Light"/>
              <a:sym typeface="Montserrat Light"/>
            </a:endParaRPr>
          </a:p>
        </p:txBody>
      </p:sp>
      <p:pic>
        <p:nvPicPr>
          <p:cNvPr id="846" name="Google Shape;846;p73"/>
          <p:cNvPicPr preferRelativeResize="0"/>
          <p:nvPr/>
        </p:nvPicPr>
        <p:blipFill>
          <a:blip r:embed="rId3">
            <a:alphaModFix/>
          </a:blip>
          <a:stretch>
            <a:fillRect/>
          </a:stretch>
        </p:blipFill>
        <p:spPr>
          <a:xfrm>
            <a:off x="375525" y="1473037"/>
            <a:ext cx="8392943" cy="1392240"/>
          </a:xfrm>
          <a:prstGeom prst="rect">
            <a:avLst/>
          </a:prstGeom>
          <a:noFill/>
          <a:ln>
            <a:noFill/>
          </a:ln>
        </p:spPr>
      </p:pic>
      <p:pic>
        <p:nvPicPr>
          <p:cNvPr id="847" name="Google Shape;847;p73"/>
          <p:cNvPicPr preferRelativeResize="0"/>
          <p:nvPr/>
        </p:nvPicPr>
        <p:blipFill>
          <a:blip r:embed="rId4">
            <a:alphaModFix/>
          </a:blip>
          <a:stretch>
            <a:fillRect/>
          </a:stretch>
        </p:blipFill>
        <p:spPr>
          <a:xfrm>
            <a:off x="375525" y="2900021"/>
            <a:ext cx="8392952" cy="657316"/>
          </a:xfrm>
          <a:prstGeom prst="rect">
            <a:avLst/>
          </a:prstGeom>
          <a:noFill/>
          <a:ln>
            <a:noFill/>
          </a:ln>
        </p:spPr>
      </p:pic>
      <p:pic>
        <p:nvPicPr>
          <p:cNvPr id="848" name="Google Shape;848;p73"/>
          <p:cNvPicPr preferRelativeResize="0"/>
          <p:nvPr/>
        </p:nvPicPr>
        <p:blipFill>
          <a:blip r:embed="rId5">
            <a:alphaModFix/>
          </a:blip>
          <a:stretch>
            <a:fillRect/>
          </a:stretch>
        </p:blipFill>
        <p:spPr>
          <a:xfrm>
            <a:off x="813475" y="3637750"/>
            <a:ext cx="7574350" cy="115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54" name="Google Shape;854;p74"/>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855" name="Google Shape;855;p74"/>
          <p:cNvSpPr txBox="1"/>
          <p:nvPr>
            <p:ph idx="4294967295" type="subTitle"/>
          </p:nvPr>
        </p:nvSpPr>
        <p:spPr>
          <a:xfrm>
            <a:off x="361200" y="647800"/>
            <a:ext cx="8478900" cy="11001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Consider the </a:t>
            </a:r>
            <a:r>
              <a:rPr b="1" lang="tr-TR" sz="2600">
                <a:solidFill>
                  <a:srgbClr val="434343"/>
                </a:solidFill>
                <a:latin typeface="Montserrat"/>
                <a:ea typeface="Montserrat"/>
                <a:cs typeface="Montserrat"/>
                <a:sym typeface="Montserrat"/>
              </a:rPr>
              <a:t>rumi.txt</a:t>
            </a:r>
            <a:r>
              <a:rPr lang="tr-TR" sz="2600">
                <a:solidFill>
                  <a:srgbClr val="434343"/>
                </a:solidFill>
                <a:latin typeface="Montserrat Light"/>
                <a:ea typeface="Montserrat Light"/>
                <a:cs typeface="Montserrat Light"/>
                <a:sym typeface="Montserrat Light"/>
              </a:rPr>
              <a:t> file you created before.</a:t>
            </a:r>
            <a:endParaRPr sz="2600">
              <a:solidFill>
                <a:srgbClr val="434343"/>
              </a:solidFill>
              <a:latin typeface="Montserrat Light"/>
              <a:ea typeface="Montserrat Light"/>
              <a:cs typeface="Montserrat Light"/>
              <a:sym typeface="Montserrat Light"/>
            </a:endParaRPr>
          </a:p>
        </p:txBody>
      </p:sp>
      <p:sp>
        <p:nvSpPr>
          <p:cNvPr id="856" name="Google Shape;856;p74"/>
          <p:cNvSpPr txBox="1"/>
          <p:nvPr/>
        </p:nvSpPr>
        <p:spPr>
          <a:xfrm>
            <a:off x="328450" y="22052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I want to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Like the birds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Not worrying about</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Who hears or</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What they think.</a:t>
            </a:r>
            <a:endParaRPr sz="2200">
              <a:latin typeface="Consolas"/>
              <a:ea typeface="Consolas"/>
              <a:cs typeface="Consolas"/>
              <a:sym typeface="Consolas"/>
            </a:endParaRPr>
          </a:p>
        </p:txBody>
      </p:sp>
      <p:sp>
        <p:nvSpPr>
          <p:cNvPr id="857" name="Google Shape;857;p74"/>
          <p:cNvSpPr txBox="1"/>
          <p:nvPr/>
        </p:nvSpPr>
        <p:spPr>
          <a:xfrm>
            <a:off x="328450" y="18356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rumi.txt</a:t>
            </a:r>
            <a:endParaRPr b="1">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63" name="Google Shape;863;p75"/>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864" name="Google Shape;864;p75"/>
          <p:cNvSpPr txBox="1"/>
          <p:nvPr>
            <p:ph idx="4294967295" type="subTitle"/>
          </p:nvPr>
        </p:nvSpPr>
        <p:spPr>
          <a:xfrm>
            <a:off x="361200" y="647800"/>
            <a:ext cx="8478900" cy="33927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(continued) :</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entire file in a </a:t>
            </a:r>
            <a:r>
              <a:rPr lang="tr-TR" sz="2600">
                <a:solidFill>
                  <a:srgbClr val="434343"/>
                </a:solidFill>
                <a:latin typeface="Consolas"/>
                <a:ea typeface="Consolas"/>
                <a:cs typeface="Consolas"/>
                <a:sym typeface="Consolas"/>
              </a:rPr>
              <a:t>list</a:t>
            </a:r>
            <a:r>
              <a:rPr lang="tr-TR" sz="2600">
                <a:solidFill>
                  <a:srgbClr val="434343"/>
                </a:solidFill>
                <a:latin typeface="Montserrat Light"/>
                <a:ea typeface="Montserrat Light"/>
                <a:cs typeface="Montserrat Light"/>
                <a:sym typeface="Montserrat Light"/>
              </a:rPr>
              <a:t> form,</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Close the file.</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70" name="Google Shape;870;p76"/>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871" name="Google Shape;871;p76"/>
          <p:cNvSpPr txBox="1"/>
          <p:nvPr>
            <p:ph idx="4294967295" type="subTitle"/>
          </p:nvPr>
        </p:nvSpPr>
        <p:spPr>
          <a:xfrm>
            <a:off x="361200" y="647800"/>
            <a:ext cx="8478900" cy="935700"/>
          </a:xfrm>
          <a:prstGeom prst="rect">
            <a:avLst/>
          </a:prstGeom>
          <a:noFill/>
          <a:ln>
            <a:noFill/>
          </a:ln>
        </p:spPr>
        <p:txBody>
          <a:bodyPr anchorCtr="0" anchor="t" bIns="0" lIns="0" spcFirstLastPara="1" rIns="0" wrap="square" tIns="0">
            <a:noAutofit/>
          </a:bodyPr>
          <a:lstStyle/>
          <a:p>
            <a:pPr indent="-393700" lvl="0" marL="457200" rtl="0" algn="just">
              <a:spcBef>
                <a:spcPts val="600"/>
              </a:spcBef>
              <a:spcAft>
                <a:spcPts val="0"/>
              </a:spcAft>
              <a:buClr>
                <a:srgbClr val="741B47"/>
              </a:buClr>
              <a:buSzPts val="2600"/>
              <a:buFont typeface="Montserrat"/>
              <a:buChar char="▸"/>
            </a:pPr>
            <a:r>
              <a:rPr lang="tr-TR" sz="2200">
                <a:solidFill>
                  <a:srgbClr val="073763"/>
                </a:solidFill>
                <a:latin typeface="Montserrat Medium"/>
                <a:ea typeface="Montserrat Medium"/>
                <a:cs typeface="Montserrat Medium"/>
                <a:sym typeface="Montserrat Medium"/>
              </a:rPr>
              <a:t>The entire code block can be as follows</a:t>
            </a:r>
            <a:r>
              <a:rPr lang="tr-TR" sz="2200">
                <a:solidFill>
                  <a:srgbClr val="073763"/>
                </a:solidFill>
                <a:latin typeface="Montserrat Light"/>
                <a:ea typeface="Montserrat Light"/>
                <a:cs typeface="Montserrat Light"/>
                <a:sym typeface="Montserrat Light"/>
              </a:rPr>
              <a:t> (suppose you’ve created the </a:t>
            </a:r>
            <a:r>
              <a:rPr b="1" lang="tr-TR" sz="2200">
                <a:solidFill>
                  <a:srgbClr val="073763"/>
                </a:solidFill>
                <a:latin typeface="Montserrat"/>
                <a:ea typeface="Montserrat"/>
                <a:cs typeface="Montserrat"/>
                <a:sym typeface="Montserrat"/>
              </a:rPr>
              <a:t>rumi.txt</a:t>
            </a:r>
            <a:r>
              <a:rPr lang="tr-TR" sz="2200">
                <a:solidFill>
                  <a:srgbClr val="073763"/>
                </a:solidFill>
                <a:latin typeface="Montserrat Light"/>
                <a:ea typeface="Montserrat Light"/>
                <a:cs typeface="Montserrat Light"/>
                <a:sym typeface="Montserrat Light"/>
              </a:rPr>
              <a:t> manually into your current directory:</a:t>
            </a:r>
            <a:endParaRPr sz="2600">
              <a:solidFill>
                <a:srgbClr val="434343"/>
              </a:solidFill>
              <a:latin typeface="Montserrat Light"/>
              <a:ea typeface="Montserrat Light"/>
              <a:cs typeface="Montserrat Light"/>
              <a:sym typeface="Montserrat Light"/>
            </a:endParaRPr>
          </a:p>
        </p:txBody>
      </p:sp>
      <p:pic>
        <p:nvPicPr>
          <p:cNvPr id="872" name="Google Shape;872;p76"/>
          <p:cNvPicPr preferRelativeResize="0"/>
          <p:nvPr/>
        </p:nvPicPr>
        <p:blipFill>
          <a:blip r:embed="rId3">
            <a:alphaModFix/>
          </a:blip>
          <a:stretch>
            <a:fillRect/>
          </a:stretch>
        </p:blipFill>
        <p:spPr>
          <a:xfrm>
            <a:off x="152400" y="1735900"/>
            <a:ext cx="8839202" cy="1595967"/>
          </a:xfrm>
          <a:prstGeom prst="rect">
            <a:avLst/>
          </a:prstGeom>
          <a:noFill/>
          <a:ln cap="flat" cmpd="sng" w="9525">
            <a:solidFill>
              <a:srgbClr val="1C4587"/>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78" name="Google Shape;878;p7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.readlines()</a:t>
            </a:r>
            <a:r>
              <a:rPr lang="tr-TR" sz="4000">
                <a:solidFill>
                  <a:srgbClr val="741B47"/>
                </a:solidFill>
                <a:latin typeface="Raleway Medium"/>
                <a:ea typeface="Raleway Medium"/>
                <a:cs typeface="Raleway Medium"/>
                <a:sym typeface="Raleway Medium"/>
              </a:rPr>
              <a:t> Method</a:t>
            </a:r>
            <a:endParaRPr sz="3300">
              <a:solidFill>
                <a:srgbClr val="741B47"/>
              </a:solidFill>
              <a:latin typeface="Raleway Medium"/>
              <a:ea typeface="Raleway Medium"/>
              <a:cs typeface="Raleway Medium"/>
              <a:sym typeface="Raleway Medium"/>
            </a:endParaRPr>
          </a:p>
        </p:txBody>
      </p:sp>
      <p:sp>
        <p:nvSpPr>
          <p:cNvPr id="879" name="Google Shape;879;p77"/>
          <p:cNvSpPr txBox="1"/>
          <p:nvPr>
            <p:ph idx="4294967295" type="subTitle"/>
          </p:nvPr>
        </p:nvSpPr>
        <p:spPr>
          <a:xfrm>
            <a:off x="361200" y="800200"/>
            <a:ext cx="8478900" cy="8703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073763"/>
                </a:solidFill>
                <a:latin typeface="Montserrat Light"/>
                <a:ea typeface="Montserrat Light"/>
                <a:cs typeface="Montserrat Light"/>
                <a:sym typeface="Montserrat Light"/>
              </a:rPr>
              <a:t>The output :</a:t>
            </a:r>
            <a:endParaRPr sz="2600">
              <a:solidFill>
                <a:srgbClr val="434343"/>
              </a:solidFill>
              <a:latin typeface="Montserrat Light"/>
              <a:ea typeface="Montserrat Light"/>
              <a:cs typeface="Montserrat Light"/>
              <a:sym typeface="Montserrat Light"/>
            </a:endParaRPr>
          </a:p>
        </p:txBody>
      </p:sp>
      <p:pic>
        <p:nvPicPr>
          <p:cNvPr id="880" name="Google Shape;880;p77"/>
          <p:cNvPicPr preferRelativeResize="0"/>
          <p:nvPr/>
        </p:nvPicPr>
        <p:blipFill>
          <a:blip r:embed="rId3">
            <a:alphaModFix/>
          </a:blip>
          <a:stretch>
            <a:fillRect/>
          </a:stretch>
        </p:blipFill>
        <p:spPr>
          <a:xfrm>
            <a:off x="152400" y="1822900"/>
            <a:ext cx="8839203" cy="1036887"/>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8"/>
          <p:cNvSpPr txBox="1"/>
          <p:nvPr>
            <p:ph type="ctrTitle"/>
          </p:nvPr>
        </p:nvSpPr>
        <p:spPr>
          <a:xfrm>
            <a:off x="1038600" y="2075550"/>
            <a:ext cx="7408200" cy="9924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Reading the Files </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with loops</a:t>
            </a:r>
            <a:endParaRPr sz="3600">
              <a:solidFill>
                <a:srgbClr val="741B47"/>
              </a:solidFill>
              <a:latin typeface="Raleway Medium"/>
              <a:ea typeface="Raleway Medium"/>
              <a:cs typeface="Raleway Medium"/>
              <a:sym typeface="Raleway Medium"/>
            </a:endParaRPr>
          </a:p>
        </p:txBody>
      </p:sp>
      <p:sp>
        <p:nvSpPr>
          <p:cNvPr id="886" name="Google Shape;886;p7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6</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10" name="Google Shape;410;p25"/>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411" name="Google Shape;411;p25"/>
          <p:cNvSpPr txBox="1"/>
          <p:nvPr>
            <p:ph idx="4294967295" type="subTitle"/>
          </p:nvPr>
        </p:nvSpPr>
        <p:spPr>
          <a:xfrm>
            <a:off x="67625" y="647800"/>
            <a:ext cx="8783100" cy="10653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We will mostly examine and work with some of the following parameters of the </a:t>
            </a:r>
            <a:r>
              <a:rPr lang="tr-TR">
                <a:solidFill>
                  <a:srgbClr val="FF00FF"/>
                </a:solidFill>
                <a:highlight>
                  <a:srgbClr val="EFEFEF"/>
                </a:highlight>
                <a:latin typeface="Consolas"/>
                <a:ea typeface="Consolas"/>
                <a:cs typeface="Consolas"/>
                <a:sym typeface="Consolas"/>
              </a:rPr>
              <a:t>open</a:t>
            </a:r>
            <a:r>
              <a:rPr lang="tr-TR">
                <a:solidFill>
                  <a:srgbClr val="434343"/>
                </a:solidFill>
                <a:highlight>
                  <a:srgbClr val="EFEFEF"/>
                </a:highlight>
                <a:latin typeface="Consolas"/>
                <a:ea typeface="Consolas"/>
                <a:cs typeface="Consolas"/>
                <a:sym typeface="Consolas"/>
              </a:rPr>
              <a:t>()</a:t>
            </a:r>
            <a:r>
              <a:rPr lang="tr-TR">
                <a:solidFill>
                  <a:srgbClr val="434343"/>
                </a:solidFill>
                <a:latin typeface="Montserrat Light"/>
                <a:ea typeface="Montserrat Light"/>
                <a:cs typeface="Montserrat Light"/>
                <a:sym typeface="Montserrat Light"/>
              </a:rPr>
              <a:t> function :</a:t>
            </a:r>
            <a:endParaRPr>
              <a:solidFill>
                <a:srgbClr val="434343"/>
              </a:solidFill>
              <a:latin typeface="Montserrat Light"/>
              <a:ea typeface="Montserrat Light"/>
              <a:cs typeface="Montserrat Light"/>
              <a:sym typeface="Montserrat Light"/>
            </a:endParaRPr>
          </a:p>
        </p:txBody>
      </p:sp>
      <p:sp>
        <p:nvSpPr>
          <p:cNvPr id="412" name="Google Shape;412;p25"/>
          <p:cNvSpPr txBox="1"/>
          <p:nvPr/>
        </p:nvSpPr>
        <p:spPr>
          <a:xfrm>
            <a:off x="298350" y="1790100"/>
            <a:ext cx="8547300" cy="799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2200">
                <a:latin typeface="Consolas"/>
                <a:ea typeface="Consolas"/>
                <a:cs typeface="Consolas"/>
                <a:sym typeface="Consolas"/>
              </a:rPr>
              <a:t>open (</a:t>
            </a:r>
            <a:r>
              <a:rPr i="1" lang="tr-TR" sz="2200">
                <a:latin typeface="Consolas"/>
                <a:ea typeface="Consolas"/>
                <a:cs typeface="Consolas"/>
                <a:sym typeface="Consolas"/>
              </a:rPr>
              <a:t>file, mode='r', buffering=-1, encoding=None, errors=None, newline=None, closefd=True, opener=None</a:t>
            </a:r>
            <a:r>
              <a:rPr b="1" lang="tr-TR" sz="2200">
                <a:latin typeface="Consolas"/>
                <a:ea typeface="Consolas"/>
                <a:cs typeface="Consolas"/>
                <a:sym typeface="Consolas"/>
              </a:rPr>
              <a:t>)</a:t>
            </a:r>
            <a:endParaRPr b="1" i="0" sz="2200" u="none" cap="none" strike="noStrike">
              <a:solidFill>
                <a:srgbClr val="434343"/>
              </a:solidFill>
              <a:latin typeface="Consolas"/>
              <a:ea typeface="Consolas"/>
              <a:cs typeface="Consolas"/>
              <a:sym typeface="Consolas"/>
            </a:endParaRPr>
          </a:p>
        </p:txBody>
      </p:sp>
      <p:sp>
        <p:nvSpPr>
          <p:cNvPr id="413" name="Google Shape;413;p25"/>
          <p:cNvSpPr/>
          <p:nvPr/>
        </p:nvSpPr>
        <p:spPr>
          <a:xfrm>
            <a:off x="4453525" y="2847550"/>
            <a:ext cx="1074000" cy="5739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file</a:t>
            </a:r>
            <a:endParaRPr sz="2400">
              <a:highlight>
                <a:srgbClr val="EFEFEF"/>
              </a:highlight>
              <a:latin typeface="Consolas"/>
              <a:ea typeface="Consolas"/>
              <a:cs typeface="Consolas"/>
              <a:sym typeface="Consolas"/>
            </a:endParaRPr>
          </a:p>
        </p:txBody>
      </p:sp>
      <p:sp>
        <p:nvSpPr>
          <p:cNvPr id="414" name="Google Shape;414;p25"/>
          <p:cNvSpPr/>
          <p:nvPr/>
        </p:nvSpPr>
        <p:spPr>
          <a:xfrm>
            <a:off x="4453525" y="4280375"/>
            <a:ext cx="1074000" cy="5739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mode</a:t>
            </a:r>
            <a:endParaRPr sz="2400">
              <a:highlight>
                <a:srgbClr val="EFEFEF"/>
              </a:highlight>
              <a:latin typeface="Consolas"/>
              <a:ea typeface="Consolas"/>
              <a:cs typeface="Consolas"/>
              <a:sym typeface="Consolas"/>
            </a:endParaRPr>
          </a:p>
        </p:txBody>
      </p:sp>
      <p:sp>
        <p:nvSpPr>
          <p:cNvPr id="415" name="Google Shape;415;p25"/>
          <p:cNvSpPr/>
          <p:nvPr/>
        </p:nvSpPr>
        <p:spPr>
          <a:xfrm>
            <a:off x="4198825" y="3563963"/>
            <a:ext cx="1583400" cy="5739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encoding</a:t>
            </a:r>
            <a:endParaRPr sz="2400">
              <a:highlight>
                <a:srgbClr val="EFEFEF"/>
              </a:highlight>
              <a:latin typeface="Consolas"/>
              <a:ea typeface="Consolas"/>
              <a:cs typeface="Consolas"/>
              <a:sym typeface="Consolas"/>
            </a:endParaRPr>
          </a:p>
        </p:txBody>
      </p:sp>
      <p:sp>
        <p:nvSpPr>
          <p:cNvPr id="416" name="Google Shape;416;p25"/>
          <p:cNvSpPr/>
          <p:nvPr/>
        </p:nvSpPr>
        <p:spPr>
          <a:xfrm flipH="1" rot="10800000">
            <a:off x="1544725" y="2767625"/>
            <a:ext cx="1568100" cy="1272900"/>
          </a:xfrm>
          <a:prstGeom prst="bentArrow">
            <a:avLst>
              <a:gd fmla="val 17162" name="adj1"/>
              <a:gd fmla="val 20469" name="adj2"/>
              <a:gd fmla="val 25000" name="adj3"/>
              <a:gd fmla="val 0" name="adj4"/>
            </a:avLst>
          </a:prstGeom>
          <a:solidFill>
            <a:srgbClr val="CFE2F3"/>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1258400" y="1847650"/>
            <a:ext cx="699000" cy="3594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2172800" y="1847650"/>
            <a:ext cx="699000" cy="3594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5902550" y="1847650"/>
            <a:ext cx="1258500" cy="3594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892" name="Google Shape;892;p79"/>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r>
              <a:rPr lang="tr-TR" sz="3300">
                <a:solidFill>
                  <a:srgbClr val="741B47"/>
                </a:solidFill>
                <a:latin typeface="Raleway Medium"/>
                <a:ea typeface="Raleway Medium"/>
                <a:cs typeface="Raleway Medium"/>
                <a:sym typeface="Raleway Medium"/>
              </a:rPr>
              <a:t>(review)</a:t>
            </a:r>
            <a:endParaRPr sz="3300">
              <a:solidFill>
                <a:srgbClr val="419DD3"/>
              </a:solidFill>
              <a:latin typeface="Raleway Medium"/>
              <a:ea typeface="Raleway Medium"/>
              <a:cs typeface="Raleway Medium"/>
              <a:sym typeface="Raleway Medium"/>
            </a:endParaRPr>
          </a:p>
        </p:txBody>
      </p:sp>
      <p:sp>
        <p:nvSpPr>
          <p:cNvPr id="893" name="Google Shape;893;p79"/>
          <p:cNvSpPr txBox="1"/>
          <p:nvPr>
            <p:ph idx="4294967295" type="subTitle"/>
          </p:nvPr>
        </p:nvSpPr>
        <p:spPr>
          <a:xfrm>
            <a:off x="361200" y="647800"/>
            <a:ext cx="8478900" cy="12504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The most efficient way to read the contents of a file is using the for loop. Let's take a look at an example of how we do this.</a:t>
            </a:r>
            <a:endParaRPr sz="2300">
              <a:solidFill>
                <a:srgbClr val="434343"/>
              </a:solidFill>
              <a:latin typeface="Montserrat Light"/>
              <a:ea typeface="Montserrat Light"/>
              <a:cs typeface="Montserrat Light"/>
              <a:sym typeface="Montserrat Light"/>
            </a:endParaRPr>
          </a:p>
        </p:txBody>
      </p:sp>
      <p:pic>
        <p:nvPicPr>
          <p:cNvPr id="894" name="Google Shape;894;p79"/>
          <p:cNvPicPr preferRelativeResize="0"/>
          <p:nvPr/>
        </p:nvPicPr>
        <p:blipFill>
          <a:blip r:embed="rId3">
            <a:alphaModFix/>
          </a:blip>
          <a:stretch>
            <a:fillRect/>
          </a:stretch>
        </p:blipFill>
        <p:spPr>
          <a:xfrm>
            <a:off x="570387" y="1971700"/>
            <a:ext cx="8063425" cy="1310825"/>
          </a:xfrm>
          <a:prstGeom prst="rect">
            <a:avLst/>
          </a:prstGeom>
          <a:noFill/>
          <a:ln>
            <a:noFill/>
          </a:ln>
        </p:spPr>
      </p:pic>
      <p:sp>
        <p:nvSpPr>
          <p:cNvPr id="895" name="Google Shape;895;p79"/>
          <p:cNvSpPr txBox="1"/>
          <p:nvPr/>
        </p:nvSpPr>
        <p:spPr>
          <a:xfrm>
            <a:off x="4767150" y="2990825"/>
            <a:ext cx="4097100" cy="1030500"/>
          </a:xfrm>
          <a:prstGeom prst="rect">
            <a:avLst/>
          </a:prstGeom>
          <a:solidFill>
            <a:srgbClr val="D9EAD3"/>
          </a:solidFill>
          <a:ln>
            <a:noFill/>
          </a:ln>
          <a:effectLst>
            <a:outerShdw blurRad="57150" rotWithShape="0" algn="bl" dir="5400000" dist="57150">
              <a:srgbClr val="000000">
                <a:alpha val="49410"/>
              </a:srgbClr>
            </a:outerShdw>
          </a:effectLst>
        </p:spPr>
        <p:txBody>
          <a:bodyPr anchorCtr="0" anchor="t" bIns="91425" lIns="91425" spcFirstLastPara="1" rIns="91425" wrap="square" tIns="91425">
            <a:noAutofit/>
          </a:bodyPr>
          <a:lstStyle/>
          <a:p>
            <a:pPr indent="0" lvl="0" marL="0" marR="0" rtl="0" algn="l">
              <a:lnSpc>
                <a:spcPct val="110000"/>
              </a:lnSpc>
              <a:spcBef>
                <a:spcPts val="600"/>
              </a:spcBef>
              <a:spcAft>
                <a:spcPts val="0"/>
              </a:spcAft>
              <a:buClr>
                <a:srgbClr val="000000"/>
              </a:buClr>
              <a:buSzPts val="3200"/>
              <a:buFont typeface="Arial"/>
              <a:buNone/>
            </a:pPr>
            <a:r>
              <a:rPr lang="tr-TR" sz="2400">
                <a:solidFill>
                  <a:srgbClr val="0B5394"/>
                </a:solidFill>
                <a:latin typeface="Montserrat"/>
                <a:ea typeface="Montserrat"/>
                <a:cs typeface="Montserrat"/>
                <a:sym typeface="Montserrat"/>
              </a:rPr>
              <a:t>What is the output? </a:t>
            </a:r>
            <a:r>
              <a:rPr lang="tr-TR" sz="1500">
                <a:solidFill>
                  <a:srgbClr val="0B5394"/>
                </a:solidFill>
                <a:latin typeface="Montserrat"/>
                <a:ea typeface="Montserrat"/>
                <a:cs typeface="Montserrat"/>
                <a:sym typeface="Montserrat"/>
              </a:rPr>
              <a:t>Try to figure out in your mind...</a:t>
            </a:r>
            <a:endParaRPr b="0" i="0" sz="1500" u="none" cap="none" strike="noStrike">
              <a:solidFill>
                <a:srgbClr val="434343"/>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01" name="Google Shape;901;p80"/>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902" name="Google Shape;902;p80"/>
          <p:cNvSpPr txBox="1"/>
          <p:nvPr>
            <p:ph idx="4294967295" type="subTitle"/>
          </p:nvPr>
        </p:nvSpPr>
        <p:spPr>
          <a:xfrm>
            <a:off x="361200" y="647800"/>
            <a:ext cx="8478900" cy="866700"/>
          </a:xfrm>
          <a:prstGeom prst="rect">
            <a:avLst/>
          </a:prstGeom>
          <a:noFill/>
          <a:ln>
            <a:noFill/>
          </a:ln>
        </p:spPr>
        <p:txBody>
          <a:bodyPr anchorCtr="0" anchor="t" bIns="0" lIns="0" spcFirstLastPara="1" rIns="0" wrap="square" tIns="0">
            <a:noAutofit/>
          </a:bodyPr>
          <a:lstStyle/>
          <a:p>
            <a:pPr indent="-374650" lvl="0" marL="457200" marR="0" rtl="0" algn="just">
              <a:lnSpc>
                <a:spcPct val="110000"/>
              </a:lnSpc>
              <a:spcBef>
                <a:spcPts val="600"/>
              </a:spcBef>
              <a:spcAft>
                <a:spcPts val="0"/>
              </a:spcAft>
              <a:buClr>
                <a:srgbClr val="741B47"/>
              </a:buClr>
              <a:buSzPts val="2300"/>
              <a:buFont typeface="Montserrat Light"/>
              <a:buChar char="▸"/>
            </a:pPr>
            <a:r>
              <a:rPr lang="tr-TR" sz="2300">
                <a:solidFill>
                  <a:srgbClr val="434343"/>
                </a:solidFill>
                <a:latin typeface="Montserrat Light"/>
                <a:ea typeface="Montserrat Light"/>
                <a:cs typeface="Montserrat Light"/>
                <a:sym typeface="Montserrat Light"/>
              </a:rPr>
              <a:t>The output :</a:t>
            </a:r>
            <a:endParaRPr sz="2300">
              <a:solidFill>
                <a:srgbClr val="434343"/>
              </a:solidFill>
              <a:latin typeface="Montserrat Light"/>
              <a:ea typeface="Montserrat Light"/>
              <a:cs typeface="Montserrat Light"/>
              <a:sym typeface="Montserrat Light"/>
            </a:endParaRPr>
          </a:p>
        </p:txBody>
      </p:sp>
      <p:pic>
        <p:nvPicPr>
          <p:cNvPr id="903" name="Google Shape;903;p80"/>
          <p:cNvPicPr preferRelativeResize="0"/>
          <p:nvPr/>
        </p:nvPicPr>
        <p:blipFill>
          <a:blip r:embed="rId3">
            <a:alphaModFix/>
          </a:blip>
          <a:stretch>
            <a:fillRect/>
          </a:stretch>
        </p:blipFill>
        <p:spPr>
          <a:xfrm>
            <a:off x="570387" y="1285900"/>
            <a:ext cx="8063425" cy="1310825"/>
          </a:xfrm>
          <a:prstGeom prst="rect">
            <a:avLst/>
          </a:prstGeom>
          <a:noFill/>
          <a:ln>
            <a:noFill/>
          </a:ln>
        </p:spPr>
      </p:pic>
      <p:pic>
        <p:nvPicPr>
          <p:cNvPr id="904" name="Google Shape;904;p80"/>
          <p:cNvPicPr preferRelativeResize="0"/>
          <p:nvPr/>
        </p:nvPicPr>
        <p:blipFill>
          <a:blip r:embed="rId4">
            <a:alphaModFix/>
          </a:blip>
          <a:stretch>
            <a:fillRect/>
          </a:stretch>
        </p:blipFill>
        <p:spPr>
          <a:xfrm>
            <a:off x="570399" y="2695049"/>
            <a:ext cx="8063406" cy="2078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10" name="Google Shape;910;p81"/>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911" name="Google Shape;911;p81"/>
          <p:cNvSpPr txBox="1"/>
          <p:nvPr>
            <p:ph idx="4294967295" type="subTitle"/>
          </p:nvPr>
        </p:nvSpPr>
        <p:spPr>
          <a:xfrm>
            <a:off x="361200" y="571600"/>
            <a:ext cx="8478900" cy="866700"/>
          </a:xfrm>
          <a:prstGeom prst="rect">
            <a:avLst/>
          </a:prstGeom>
          <a:noFill/>
          <a:ln>
            <a:noFill/>
          </a:ln>
        </p:spPr>
        <p:txBody>
          <a:bodyPr anchorCtr="0" anchor="t" bIns="0" lIns="0" spcFirstLastPara="1" rIns="0" wrap="square" tIns="0">
            <a:noAutofit/>
          </a:bodyPr>
          <a:lstStyle/>
          <a:p>
            <a:pPr indent="-355600" lvl="0" marL="457200" marR="0" rtl="0" algn="just">
              <a:lnSpc>
                <a:spcPct val="110000"/>
              </a:lnSpc>
              <a:spcBef>
                <a:spcPts val="600"/>
              </a:spcBef>
              <a:spcAft>
                <a:spcPts val="0"/>
              </a:spcAft>
              <a:buClr>
                <a:srgbClr val="741B47"/>
              </a:buClr>
              <a:buSzPts val="2000"/>
              <a:buFont typeface="Montserrat Light"/>
              <a:buChar char="▸"/>
            </a:pPr>
            <a:r>
              <a:rPr lang="tr-TR">
                <a:solidFill>
                  <a:srgbClr val="434343"/>
                </a:solidFill>
                <a:latin typeface="Montserrat Light"/>
                <a:ea typeface="Montserrat Light"/>
                <a:cs typeface="Montserrat Light"/>
                <a:sym typeface="Montserrat Light"/>
              </a:rPr>
              <a:t>Since the type of </a:t>
            </a:r>
            <a:r>
              <a:rPr lang="tr-TR">
                <a:solidFill>
                  <a:srgbClr val="434343"/>
                </a:solidFill>
                <a:highlight>
                  <a:srgbClr val="EFEFEF"/>
                </a:highlight>
                <a:latin typeface="Consolas"/>
                <a:ea typeface="Consolas"/>
                <a:cs typeface="Consolas"/>
                <a:sym typeface="Consolas"/>
              </a:rPr>
              <a:t>sea.readlines()</a:t>
            </a:r>
            <a:r>
              <a:rPr lang="tr-TR">
                <a:solidFill>
                  <a:srgbClr val="434343"/>
                </a:solidFill>
                <a:latin typeface="Montserrat Light"/>
                <a:ea typeface="Montserrat Light"/>
                <a:cs typeface="Montserrat Light"/>
                <a:sym typeface="Montserrat Light"/>
              </a:rPr>
              <a:t> object is a </a:t>
            </a:r>
            <a:r>
              <a:rPr lang="tr-TR">
                <a:solidFill>
                  <a:srgbClr val="434343"/>
                </a:solidFill>
                <a:highlight>
                  <a:srgbClr val="EFEFEF"/>
                </a:highlight>
                <a:latin typeface="Consolas"/>
                <a:ea typeface="Consolas"/>
                <a:cs typeface="Consolas"/>
                <a:sym typeface="Consolas"/>
              </a:rPr>
              <a:t>list</a:t>
            </a:r>
            <a:r>
              <a:rPr lang="tr-TR">
                <a:solidFill>
                  <a:srgbClr val="434343"/>
                </a:solidFill>
                <a:latin typeface="Montserrat Light"/>
                <a:ea typeface="Montserrat Light"/>
                <a:cs typeface="Montserrat Light"/>
                <a:sym typeface="Montserrat Light"/>
              </a:rPr>
              <a:t>, we can use it as an iterator and read the whole file in the same way.</a:t>
            </a:r>
            <a:endParaRPr>
              <a:solidFill>
                <a:srgbClr val="434343"/>
              </a:solidFill>
              <a:latin typeface="Montserrat Light"/>
              <a:ea typeface="Montserrat Light"/>
              <a:cs typeface="Montserrat Light"/>
              <a:sym typeface="Montserrat Light"/>
            </a:endParaRPr>
          </a:p>
        </p:txBody>
      </p:sp>
      <p:pic>
        <p:nvPicPr>
          <p:cNvPr id="912" name="Google Shape;912;p81"/>
          <p:cNvPicPr preferRelativeResize="0"/>
          <p:nvPr/>
        </p:nvPicPr>
        <p:blipFill>
          <a:blip r:embed="rId3">
            <a:alphaModFix/>
          </a:blip>
          <a:stretch>
            <a:fillRect/>
          </a:stretch>
        </p:blipFill>
        <p:spPr>
          <a:xfrm>
            <a:off x="543600" y="1362100"/>
            <a:ext cx="8056799" cy="1296585"/>
          </a:xfrm>
          <a:prstGeom prst="rect">
            <a:avLst/>
          </a:prstGeom>
          <a:noFill/>
          <a:ln>
            <a:noFill/>
          </a:ln>
        </p:spPr>
      </p:pic>
      <p:pic>
        <p:nvPicPr>
          <p:cNvPr id="913" name="Google Shape;913;p81"/>
          <p:cNvPicPr preferRelativeResize="0"/>
          <p:nvPr/>
        </p:nvPicPr>
        <p:blipFill>
          <a:blip r:embed="rId4">
            <a:alphaModFix/>
          </a:blip>
          <a:stretch>
            <a:fillRect/>
          </a:stretch>
        </p:blipFill>
        <p:spPr>
          <a:xfrm>
            <a:off x="543600" y="2724077"/>
            <a:ext cx="8056801" cy="20789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19" name="Google Shape;919;p82"/>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3300">
              <a:solidFill>
                <a:srgbClr val="741B47"/>
              </a:solidFill>
              <a:latin typeface="Raleway Medium"/>
              <a:ea typeface="Raleway Medium"/>
              <a:cs typeface="Raleway Medium"/>
              <a:sym typeface="Raleway Medium"/>
            </a:endParaRPr>
          </a:p>
        </p:txBody>
      </p:sp>
      <p:sp>
        <p:nvSpPr>
          <p:cNvPr id="920" name="Google Shape;920;p82"/>
          <p:cNvSpPr txBox="1"/>
          <p:nvPr>
            <p:ph idx="4294967295" type="subTitle"/>
          </p:nvPr>
        </p:nvSpPr>
        <p:spPr>
          <a:xfrm>
            <a:off x="361200" y="647800"/>
            <a:ext cx="8478900" cy="11001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a:t>
            </a:r>
            <a:endParaRPr b="1" sz="2600">
              <a:solidFill>
                <a:srgbClr val="073763"/>
              </a:solidFill>
              <a:latin typeface="Montserrat"/>
              <a:ea typeface="Montserrat"/>
              <a:cs typeface="Montserrat"/>
              <a:sym typeface="Montserra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Consider the </a:t>
            </a:r>
            <a:r>
              <a:rPr b="1" lang="tr-TR" sz="2600">
                <a:solidFill>
                  <a:srgbClr val="434343"/>
                </a:solidFill>
                <a:latin typeface="Montserrat"/>
                <a:ea typeface="Montserrat"/>
                <a:cs typeface="Montserrat"/>
                <a:sym typeface="Montserrat"/>
              </a:rPr>
              <a:t>rumi.txt</a:t>
            </a:r>
            <a:r>
              <a:rPr lang="tr-TR" sz="2600">
                <a:solidFill>
                  <a:srgbClr val="434343"/>
                </a:solidFill>
                <a:latin typeface="Montserrat Light"/>
                <a:ea typeface="Montserrat Light"/>
                <a:cs typeface="Montserrat Light"/>
                <a:sym typeface="Montserrat Light"/>
              </a:rPr>
              <a:t> file you created before.</a:t>
            </a:r>
            <a:endParaRPr sz="2600">
              <a:solidFill>
                <a:srgbClr val="434343"/>
              </a:solidFill>
              <a:latin typeface="Montserrat Light"/>
              <a:ea typeface="Montserrat Light"/>
              <a:cs typeface="Montserrat Light"/>
              <a:sym typeface="Montserrat Light"/>
            </a:endParaRPr>
          </a:p>
        </p:txBody>
      </p:sp>
      <p:sp>
        <p:nvSpPr>
          <p:cNvPr id="921" name="Google Shape;921;p82"/>
          <p:cNvSpPr txBox="1"/>
          <p:nvPr/>
        </p:nvSpPr>
        <p:spPr>
          <a:xfrm>
            <a:off x="328450" y="2205275"/>
            <a:ext cx="8547300" cy="17427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I want to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Like the birds sing,</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Not worrying about</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Who hears or</a:t>
            </a:r>
            <a:endParaRPr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lang="tr-TR" sz="2200">
                <a:latin typeface="Consolas"/>
                <a:ea typeface="Consolas"/>
                <a:cs typeface="Consolas"/>
                <a:sym typeface="Consolas"/>
              </a:rPr>
              <a:t>What they think.</a:t>
            </a:r>
            <a:endParaRPr sz="2200">
              <a:latin typeface="Consolas"/>
              <a:ea typeface="Consolas"/>
              <a:cs typeface="Consolas"/>
              <a:sym typeface="Consolas"/>
            </a:endParaRPr>
          </a:p>
        </p:txBody>
      </p:sp>
      <p:sp>
        <p:nvSpPr>
          <p:cNvPr id="922" name="Google Shape;922;p82"/>
          <p:cNvSpPr txBox="1"/>
          <p:nvPr/>
        </p:nvSpPr>
        <p:spPr>
          <a:xfrm>
            <a:off x="328450" y="1835675"/>
            <a:ext cx="1178400" cy="369600"/>
          </a:xfrm>
          <a:prstGeom prst="rect">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Consolas"/>
                <a:ea typeface="Consolas"/>
                <a:cs typeface="Consolas"/>
                <a:sym typeface="Consolas"/>
              </a:rPr>
              <a:t>rumi.txt</a:t>
            </a:r>
            <a:endParaRPr b="1">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28" name="Google Shape;928;p83"/>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4000">
              <a:solidFill>
                <a:srgbClr val="741B47"/>
              </a:solidFill>
              <a:highlight>
                <a:srgbClr val="EFEFEF"/>
              </a:highlight>
              <a:latin typeface="Consolas"/>
              <a:ea typeface="Consolas"/>
              <a:cs typeface="Consolas"/>
              <a:sym typeface="Consolas"/>
            </a:endParaRPr>
          </a:p>
        </p:txBody>
      </p:sp>
      <p:sp>
        <p:nvSpPr>
          <p:cNvPr id="929" name="Google Shape;929;p83"/>
          <p:cNvSpPr txBox="1"/>
          <p:nvPr>
            <p:ph idx="4294967295" type="subTitle"/>
          </p:nvPr>
        </p:nvSpPr>
        <p:spPr>
          <a:xfrm>
            <a:off x="361200" y="647800"/>
            <a:ext cx="8478900" cy="33927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a:buChar char="▸"/>
            </a:pPr>
            <a:r>
              <a:rPr b="1" lang="tr-TR" sz="2600">
                <a:solidFill>
                  <a:srgbClr val="073763"/>
                </a:solidFill>
                <a:latin typeface="Montserrat"/>
                <a:ea typeface="Montserrat"/>
                <a:cs typeface="Montserrat"/>
                <a:sym typeface="Montserrat"/>
              </a:rPr>
              <a:t>Task (continued) :</a:t>
            </a:r>
            <a:endParaRPr sz="2600">
              <a:solidFill>
                <a:srgbClr val="434343"/>
              </a:solidFill>
              <a:latin typeface="Montserrat Light"/>
              <a:ea typeface="Montserrat Light"/>
              <a:cs typeface="Montserrat Light"/>
              <a:sym typeface="Montserrat Light"/>
            </a:endParaRPr>
          </a:p>
          <a:p>
            <a:pPr indent="-393700" lvl="1" marL="9144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entire file with loops using file-like object as an iterator,</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434343"/>
              </a:buClr>
              <a:buSzPts val="2600"/>
              <a:buFont typeface="Montserrat Light"/>
              <a:buChar char="▹"/>
            </a:pPr>
            <a:r>
              <a:rPr lang="tr-TR" sz="2600">
                <a:solidFill>
                  <a:srgbClr val="434343"/>
                </a:solidFill>
                <a:latin typeface="Montserrat Light"/>
                <a:ea typeface="Montserrat Light"/>
                <a:cs typeface="Montserrat Light"/>
                <a:sym typeface="Montserrat Light"/>
              </a:rPr>
              <a:t>Read and display the entire file with loops using .</a:t>
            </a:r>
            <a:r>
              <a:rPr lang="tr-TR" sz="2600">
                <a:solidFill>
                  <a:srgbClr val="434343"/>
                </a:solidFill>
                <a:latin typeface="Consolas"/>
                <a:ea typeface="Consolas"/>
                <a:cs typeface="Consolas"/>
                <a:sym typeface="Consolas"/>
              </a:rPr>
              <a:t>readlines()</a:t>
            </a:r>
            <a:r>
              <a:rPr lang="tr-TR" sz="2600">
                <a:solidFill>
                  <a:srgbClr val="434343"/>
                </a:solidFill>
                <a:latin typeface="Montserrat Light"/>
                <a:ea typeface="Montserrat Light"/>
                <a:cs typeface="Montserrat Light"/>
                <a:sym typeface="Montserrat Light"/>
              </a:rPr>
              <a:t>-produced </a:t>
            </a:r>
            <a:r>
              <a:rPr lang="tr-TR" sz="2600">
                <a:solidFill>
                  <a:srgbClr val="434343"/>
                </a:solidFill>
                <a:latin typeface="Consolas"/>
                <a:ea typeface="Consolas"/>
                <a:cs typeface="Consolas"/>
                <a:sym typeface="Consolas"/>
              </a:rPr>
              <a:t>list</a:t>
            </a:r>
            <a:r>
              <a:rPr lang="tr-TR" sz="2600">
                <a:solidFill>
                  <a:srgbClr val="434343"/>
                </a:solidFill>
                <a:latin typeface="Montserrat Light"/>
                <a:ea typeface="Montserrat Light"/>
                <a:cs typeface="Montserrat Light"/>
                <a:sym typeface="Montserrat Light"/>
              </a:rPr>
              <a:t> as an iterator,</a:t>
            </a:r>
            <a:endParaRPr sz="2600">
              <a:solidFill>
                <a:srgbClr val="434343"/>
              </a:solidFill>
              <a:latin typeface="Montserrat Light"/>
              <a:ea typeface="Montserrat Light"/>
              <a:cs typeface="Montserrat Light"/>
              <a:sym typeface="Montserrat Light"/>
            </a:endParaRPr>
          </a:p>
          <a:p>
            <a:pPr indent="-393700" lvl="1" marL="914400" rtl="0" algn="just">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Close the file.</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35" name="Google Shape;935;p84"/>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4000">
              <a:solidFill>
                <a:srgbClr val="741B47"/>
              </a:solidFill>
              <a:highlight>
                <a:srgbClr val="EFEFEF"/>
              </a:highlight>
              <a:latin typeface="Consolas"/>
              <a:ea typeface="Consolas"/>
              <a:cs typeface="Consolas"/>
              <a:sym typeface="Consolas"/>
            </a:endParaRPr>
          </a:p>
        </p:txBody>
      </p:sp>
      <p:sp>
        <p:nvSpPr>
          <p:cNvPr id="936" name="Google Shape;936;p84"/>
          <p:cNvSpPr txBox="1"/>
          <p:nvPr>
            <p:ph idx="4294967295" type="subTitle"/>
          </p:nvPr>
        </p:nvSpPr>
        <p:spPr>
          <a:xfrm>
            <a:off x="361200" y="647800"/>
            <a:ext cx="8478900" cy="935700"/>
          </a:xfrm>
          <a:prstGeom prst="rect">
            <a:avLst/>
          </a:prstGeom>
          <a:noFill/>
          <a:ln>
            <a:noFill/>
          </a:ln>
        </p:spPr>
        <p:txBody>
          <a:bodyPr anchorCtr="0" anchor="t" bIns="0" lIns="0" spcFirstLastPara="1" rIns="0" wrap="square" tIns="0">
            <a:noAutofit/>
          </a:bodyPr>
          <a:lstStyle/>
          <a:p>
            <a:pPr indent="-393700" lvl="0" marL="457200" rtl="0" algn="just">
              <a:spcBef>
                <a:spcPts val="600"/>
              </a:spcBef>
              <a:spcAft>
                <a:spcPts val="0"/>
              </a:spcAft>
              <a:buClr>
                <a:srgbClr val="741B47"/>
              </a:buClr>
              <a:buSzPts val="2600"/>
              <a:buFont typeface="Montserrat"/>
              <a:buChar char="▸"/>
            </a:pPr>
            <a:r>
              <a:rPr lang="tr-TR" sz="2200">
                <a:solidFill>
                  <a:srgbClr val="073763"/>
                </a:solidFill>
                <a:latin typeface="Montserrat Medium"/>
                <a:ea typeface="Montserrat Medium"/>
                <a:cs typeface="Montserrat Medium"/>
                <a:sym typeface="Montserrat Medium"/>
              </a:rPr>
              <a:t>The entire code block can be as follows</a:t>
            </a:r>
            <a:r>
              <a:rPr lang="tr-TR" sz="2200">
                <a:solidFill>
                  <a:srgbClr val="073763"/>
                </a:solidFill>
                <a:latin typeface="Montserrat Light"/>
                <a:ea typeface="Montserrat Light"/>
                <a:cs typeface="Montserrat Light"/>
                <a:sym typeface="Montserrat Light"/>
              </a:rPr>
              <a:t> (suppose you’ve created the </a:t>
            </a:r>
            <a:r>
              <a:rPr b="1" lang="tr-TR" sz="2200">
                <a:solidFill>
                  <a:srgbClr val="073763"/>
                </a:solidFill>
                <a:latin typeface="Montserrat"/>
                <a:ea typeface="Montserrat"/>
                <a:cs typeface="Montserrat"/>
                <a:sym typeface="Montserrat"/>
              </a:rPr>
              <a:t>rumi.txt</a:t>
            </a:r>
            <a:r>
              <a:rPr lang="tr-TR" sz="2200">
                <a:solidFill>
                  <a:srgbClr val="073763"/>
                </a:solidFill>
                <a:latin typeface="Montserrat Light"/>
                <a:ea typeface="Montserrat Light"/>
                <a:cs typeface="Montserrat Light"/>
                <a:sym typeface="Montserrat Light"/>
              </a:rPr>
              <a:t> manually into your current directory:</a:t>
            </a:r>
            <a:endParaRPr sz="2600">
              <a:solidFill>
                <a:srgbClr val="434343"/>
              </a:solidFill>
              <a:latin typeface="Montserrat Light"/>
              <a:ea typeface="Montserrat Light"/>
              <a:cs typeface="Montserrat Light"/>
              <a:sym typeface="Montserrat Light"/>
            </a:endParaRPr>
          </a:p>
        </p:txBody>
      </p:sp>
      <p:pic>
        <p:nvPicPr>
          <p:cNvPr id="937" name="Google Shape;937;p84"/>
          <p:cNvPicPr preferRelativeResize="0"/>
          <p:nvPr/>
        </p:nvPicPr>
        <p:blipFill>
          <a:blip r:embed="rId3">
            <a:alphaModFix/>
          </a:blip>
          <a:stretch>
            <a:fillRect/>
          </a:stretch>
        </p:blipFill>
        <p:spPr>
          <a:xfrm>
            <a:off x="152400" y="2040700"/>
            <a:ext cx="8839199" cy="1551250"/>
          </a:xfrm>
          <a:prstGeom prst="rect">
            <a:avLst/>
          </a:prstGeom>
          <a:noFill/>
          <a:ln cap="flat" cmpd="sng" w="9525">
            <a:solidFill>
              <a:srgbClr val="1C4587"/>
            </a:solidFill>
            <a:prstDash val="solid"/>
            <a:round/>
            <a:headEnd len="sm" w="sm" type="none"/>
            <a:tailEnd len="sm" w="sm" type="none"/>
          </a:ln>
        </p:spPr>
      </p:pic>
      <p:sp>
        <p:nvSpPr>
          <p:cNvPr id="938" name="Google Shape;938;p84"/>
          <p:cNvSpPr/>
          <p:nvPr/>
        </p:nvSpPr>
        <p:spPr>
          <a:xfrm>
            <a:off x="3037975" y="1583500"/>
            <a:ext cx="2215500" cy="791100"/>
          </a:xfrm>
          <a:prstGeom prst="wedgeRectCallout">
            <a:avLst>
              <a:gd fmla="val -88400" name="adj1"/>
              <a:gd fmla="val 66417"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b="1" lang="tr-TR">
                <a:solidFill>
                  <a:srgbClr val="0B5394"/>
                </a:solidFill>
                <a:latin typeface="Consolas"/>
                <a:ea typeface="Consolas"/>
                <a:cs typeface="Consolas"/>
                <a:sym typeface="Consolas"/>
              </a:rPr>
              <a:t>f</a:t>
            </a:r>
            <a:r>
              <a:rPr lang="tr-TR">
                <a:solidFill>
                  <a:srgbClr val="0B5394"/>
                </a:solidFill>
                <a:latin typeface="Montserrat"/>
                <a:ea typeface="Montserrat"/>
                <a:cs typeface="Montserrat"/>
                <a:sym typeface="Montserrat"/>
              </a:rPr>
              <a:t> is </a:t>
            </a:r>
            <a:r>
              <a:rPr b="1" i="1" lang="tr-TR">
                <a:solidFill>
                  <a:srgbClr val="0B5394"/>
                </a:solidFill>
                <a:latin typeface="Montserrat"/>
                <a:ea typeface="Montserrat"/>
                <a:cs typeface="Montserrat"/>
                <a:sym typeface="Montserrat"/>
              </a:rPr>
              <a:t>file-like object</a:t>
            </a:r>
            <a:r>
              <a:rPr lang="tr-TR">
                <a:solidFill>
                  <a:srgbClr val="0B5394"/>
                </a:solidFill>
                <a:latin typeface="Montserrat"/>
                <a:ea typeface="Montserrat"/>
                <a:cs typeface="Montserrat"/>
                <a:sym typeface="Montserrat"/>
              </a:rPr>
              <a:t> and it’s used as an iterator</a:t>
            </a:r>
            <a:endParaRPr i="0" u="none" cap="none" strike="noStrike">
              <a:highlight>
                <a:srgbClr val="9FC5E8"/>
              </a:highlight>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44" name="Google Shape;944;p85"/>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4000">
              <a:solidFill>
                <a:srgbClr val="741B47"/>
              </a:solidFill>
              <a:highlight>
                <a:srgbClr val="EFEFEF"/>
              </a:highlight>
              <a:latin typeface="Consolas"/>
              <a:ea typeface="Consolas"/>
              <a:cs typeface="Consolas"/>
              <a:sym typeface="Consolas"/>
            </a:endParaRPr>
          </a:p>
        </p:txBody>
      </p:sp>
      <p:sp>
        <p:nvSpPr>
          <p:cNvPr id="945" name="Google Shape;945;p85"/>
          <p:cNvSpPr txBox="1"/>
          <p:nvPr>
            <p:ph idx="4294967295" type="subTitle"/>
          </p:nvPr>
        </p:nvSpPr>
        <p:spPr>
          <a:xfrm>
            <a:off x="361200" y="647800"/>
            <a:ext cx="8478900" cy="935700"/>
          </a:xfrm>
          <a:prstGeom prst="rect">
            <a:avLst/>
          </a:prstGeom>
          <a:noFill/>
          <a:ln>
            <a:noFill/>
          </a:ln>
        </p:spPr>
        <p:txBody>
          <a:bodyPr anchorCtr="0" anchor="t" bIns="0" lIns="0" spcFirstLastPara="1" rIns="0" wrap="square" tIns="0">
            <a:noAutofit/>
          </a:bodyPr>
          <a:lstStyle/>
          <a:p>
            <a:pPr indent="-393700" lvl="0" marL="457200" rtl="0" algn="just">
              <a:spcBef>
                <a:spcPts val="600"/>
              </a:spcBef>
              <a:spcAft>
                <a:spcPts val="0"/>
              </a:spcAft>
              <a:buClr>
                <a:srgbClr val="741B47"/>
              </a:buClr>
              <a:buSzPts val="2600"/>
              <a:buFont typeface="Montserrat"/>
              <a:buChar char="▸"/>
            </a:pPr>
            <a:r>
              <a:rPr lang="tr-TR" sz="2200">
                <a:solidFill>
                  <a:srgbClr val="073763"/>
                </a:solidFill>
                <a:latin typeface="Montserrat Medium"/>
                <a:ea typeface="Montserrat Medium"/>
                <a:cs typeface="Montserrat Medium"/>
                <a:sym typeface="Montserrat Medium"/>
              </a:rPr>
              <a:t>The output :</a:t>
            </a:r>
            <a:endParaRPr sz="2600">
              <a:solidFill>
                <a:srgbClr val="434343"/>
              </a:solidFill>
              <a:latin typeface="Montserrat Light"/>
              <a:ea typeface="Montserrat Light"/>
              <a:cs typeface="Montserrat Light"/>
              <a:sym typeface="Montserrat Light"/>
            </a:endParaRPr>
          </a:p>
        </p:txBody>
      </p:sp>
      <p:pic>
        <p:nvPicPr>
          <p:cNvPr id="946" name="Google Shape;946;p85"/>
          <p:cNvPicPr preferRelativeResize="0"/>
          <p:nvPr/>
        </p:nvPicPr>
        <p:blipFill>
          <a:blip r:embed="rId3">
            <a:alphaModFix/>
          </a:blip>
          <a:stretch>
            <a:fillRect/>
          </a:stretch>
        </p:blipFill>
        <p:spPr>
          <a:xfrm>
            <a:off x="304800" y="1431100"/>
            <a:ext cx="8344224" cy="3241906"/>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52" name="Google Shape;952;p86"/>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4000">
              <a:solidFill>
                <a:srgbClr val="741B47"/>
              </a:solidFill>
              <a:highlight>
                <a:srgbClr val="EFEFEF"/>
              </a:highlight>
              <a:latin typeface="Consolas"/>
              <a:ea typeface="Consolas"/>
              <a:cs typeface="Consolas"/>
              <a:sym typeface="Consolas"/>
            </a:endParaRPr>
          </a:p>
        </p:txBody>
      </p:sp>
      <p:sp>
        <p:nvSpPr>
          <p:cNvPr id="953" name="Google Shape;953;p86"/>
          <p:cNvSpPr txBox="1"/>
          <p:nvPr>
            <p:ph idx="4294967295" type="subTitle"/>
          </p:nvPr>
        </p:nvSpPr>
        <p:spPr>
          <a:xfrm>
            <a:off x="361200" y="647800"/>
            <a:ext cx="8478900" cy="935700"/>
          </a:xfrm>
          <a:prstGeom prst="rect">
            <a:avLst/>
          </a:prstGeom>
          <a:noFill/>
          <a:ln>
            <a:noFill/>
          </a:ln>
        </p:spPr>
        <p:txBody>
          <a:bodyPr anchorCtr="0" anchor="t" bIns="0" lIns="0" spcFirstLastPara="1" rIns="0" wrap="square" tIns="0">
            <a:noAutofit/>
          </a:bodyPr>
          <a:lstStyle/>
          <a:p>
            <a:pPr indent="-393700" lvl="0" marL="457200" rtl="0" algn="just">
              <a:spcBef>
                <a:spcPts val="600"/>
              </a:spcBef>
              <a:spcAft>
                <a:spcPts val="0"/>
              </a:spcAft>
              <a:buClr>
                <a:srgbClr val="741B47"/>
              </a:buClr>
              <a:buSzPts val="2600"/>
              <a:buFont typeface="Montserrat"/>
              <a:buChar char="▸"/>
            </a:pPr>
            <a:r>
              <a:rPr lang="tr-TR" sz="2200">
                <a:solidFill>
                  <a:srgbClr val="073763"/>
                </a:solidFill>
                <a:latin typeface="Montserrat Medium"/>
                <a:ea typeface="Montserrat Medium"/>
                <a:cs typeface="Montserrat Medium"/>
                <a:sym typeface="Montserrat Medium"/>
              </a:rPr>
              <a:t>The entire code block can be as follows</a:t>
            </a:r>
            <a:r>
              <a:rPr lang="tr-TR" sz="2200">
                <a:solidFill>
                  <a:srgbClr val="073763"/>
                </a:solidFill>
                <a:latin typeface="Montserrat Light"/>
                <a:ea typeface="Montserrat Light"/>
                <a:cs typeface="Montserrat Light"/>
                <a:sym typeface="Montserrat Light"/>
              </a:rPr>
              <a:t> (suppose you’ve created the </a:t>
            </a:r>
            <a:r>
              <a:rPr b="1" lang="tr-TR" sz="2200">
                <a:solidFill>
                  <a:srgbClr val="073763"/>
                </a:solidFill>
                <a:latin typeface="Montserrat"/>
                <a:ea typeface="Montserrat"/>
                <a:cs typeface="Montserrat"/>
                <a:sym typeface="Montserrat"/>
              </a:rPr>
              <a:t>rumi.txt</a:t>
            </a:r>
            <a:r>
              <a:rPr lang="tr-TR" sz="2200">
                <a:solidFill>
                  <a:srgbClr val="073763"/>
                </a:solidFill>
                <a:latin typeface="Montserrat Light"/>
                <a:ea typeface="Montserrat Light"/>
                <a:cs typeface="Montserrat Light"/>
                <a:sym typeface="Montserrat Light"/>
              </a:rPr>
              <a:t> manually into your current directory:</a:t>
            </a:r>
            <a:endParaRPr sz="2600">
              <a:solidFill>
                <a:srgbClr val="434343"/>
              </a:solidFill>
              <a:latin typeface="Montserrat Light"/>
              <a:ea typeface="Montserrat Light"/>
              <a:cs typeface="Montserrat Light"/>
              <a:sym typeface="Montserrat Light"/>
            </a:endParaRPr>
          </a:p>
        </p:txBody>
      </p:sp>
      <p:pic>
        <p:nvPicPr>
          <p:cNvPr id="954" name="Google Shape;954;p86"/>
          <p:cNvPicPr preferRelativeResize="0"/>
          <p:nvPr/>
        </p:nvPicPr>
        <p:blipFill>
          <a:blip r:embed="rId3">
            <a:alphaModFix/>
          </a:blip>
          <a:stretch>
            <a:fillRect/>
          </a:stretch>
        </p:blipFill>
        <p:spPr>
          <a:xfrm>
            <a:off x="152400" y="2527000"/>
            <a:ext cx="8839204" cy="1548937"/>
          </a:xfrm>
          <a:prstGeom prst="rect">
            <a:avLst/>
          </a:prstGeom>
          <a:noFill/>
          <a:ln cap="flat" cmpd="sng" w="9525">
            <a:solidFill>
              <a:srgbClr val="1C4587"/>
            </a:solidFill>
            <a:prstDash val="solid"/>
            <a:round/>
            <a:headEnd len="sm" w="sm" type="none"/>
            <a:tailEnd len="sm" w="sm" type="none"/>
          </a:ln>
        </p:spPr>
      </p:pic>
      <p:sp>
        <p:nvSpPr>
          <p:cNvPr id="955" name="Google Shape;955;p86"/>
          <p:cNvSpPr/>
          <p:nvPr/>
        </p:nvSpPr>
        <p:spPr>
          <a:xfrm>
            <a:off x="4316400" y="3954575"/>
            <a:ext cx="2215500" cy="791100"/>
          </a:xfrm>
          <a:prstGeom prst="wedgeRectCallout">
            <a:avLst>
              <a:gd fmla="val -98770" name="adj1"/>
              <a:gd fmla="val -138320" name="adj2"/>
            </a:avLst>
          </a:prstGeom>
          <a:solidFill>
            <a:srgbClr val="CFE2F3"/>
          </a:solidFill>
          <a:ln cap="flat" cmpd="sng" w="9525">
            <a:solidFill>
              <a:srgbClr val="757B89"/>
            </a:solidFill>
            <a:prstDash val="solid"/>
            <a:round/>
            <a:headEnd len="sm" w="sm" type="none"/>
            <a:tailEnd len="sm" w="sm" type="none"/>
          </a:ln>
          <a:effectLst>
            <a:outerShdw blurRad="57150" rotWithShape="0" algn="bl" dir="5400000" dist="66675">
              <a:srgbClr val="000000">
                <a:alpha val="49800"/>
              </a:srgbClr>
            </a:outerShdw>
          </a:effectLst>
        </p:spPr>
        <p:txBody>
          <a:bodyPr anchorCtr="0" anchor="ctr" bIns="91425" lIns="91425" spcFirstLastPara="1" rIns="91425" wrap="square" tIns="91425">
            <a:noAutofit/>
          </a:bodyPr>
          <a:lstStyle/>
          <a:p>
            <a:pPr indent="0" lvl="0" marL="0" rtl="0" algn="ctr">
              <a:lnSpc>
                <a:spcPct val="110000"/>
              </a:lnSpc>
              <a:spcBef>
                <a:spcPts val="600"/>
              </a:spcBef>
              <a:spcAft>
                <a:spcPts val="0"/>
              </a:spcAft>
              <a:buClr>
                <a:srgbClr val="000000"/>
              </a:buClr>
              <a:buSzPts val="3200"/>
              <a:buFont typeface="Arial"/>
              <a:buNone/>
            </a:pPr>
            <a:r>
              <a:rPr b="1" lang="tr-TR">
                <a:solidFill>
                  <a:srgbClr val="0B5394"/>
                </a:solidFill>
                <a:latin typeface="Consolas"/>
                <a:ea typeface="Consolas"/>
                <a:cs typeface="Consolas"/>
                <a:sym typeface="Consolas"/>
              </a:rPr>
              <a:t>f.readlines()</a:t>
            </a:r>
            <a:r>
              <a:rPr lang="tr-TR">
                <a:solidFill>
                  <a:srgbClr val="0B5394"/>
                </a:solidFill>
                <a:latin typeface="Montserrat"/>
                <a:ea typeface="Montserrat"/>
                <a:cs typeface="Montserrat"/>
                <a:sym typeface="Montserrat"/>
              </a:rPr>
              <a:t> is </a:t>
            </a:r>
            <a:r>
              <a:rPr b="1" i="1" lang="tr-TR">
                <a:solidFill>
                  <a:srgbClr val="0B5394"/>
                </a:solidFill>
                <a:latin typeface="Montserrat"/>
                <a:ea typeface="Montserrat"/>
                <a:cs typeface="Montserrat"/>
                <a:sym typeface="Montserrat"/>
              </a:rPr>
              <a:t>a </a:t>
            </a:r>
            <a:r>
              <a:rPr b="1" lang="tr-TR">
                <a:solidFill>
                  <a:srgbClr val="0B5394"/>
                </a:solidFill>
                <a:latin typeface="Consolas"/>
                <a:ea typeface="Consolas"/>
                <a:cs typeface="Consolas"/>
                <a:sym typeface="Consolas"/>
              </a:rPr>
              <a:t>list</a:t>
            </a:r>
            <a:r>
              <a:rPr lang="tr-TR">
                <a:solidFill>
                  <a:srgbClr val="0B5394"/>
                </a:solidFill>
                <a:latin typeface="Montserrat"/>
                <a:ea typeface="Montserrat"/>
                <a:cs typeface="Montserrat"/>
                <a:sym typeface="Montserrat"/>
              </a:rPr>
              <a:t> type and it’s used as an iterator</a:t>
            </a:r>
            <a:endParaRPr i="0" u="none" cap="none" strike="noStrike">
              <a:highlight>
                <a:srgbClr val="9FC5E8"/>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61" name="Google Shape;961;p87"/>
          <p:cNvSpPr txBox="1"/>
          <p:nvPr>
            <p:ph type="title"/>
          </p:nvPr>
        </p:nvSpPr>
        <p:spPr>
          <a:xfrm>
            <a:off x="431800" y="173800"/>
            <a:ext cx="83406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900">
                <a:solidFill>
                  <a:srgbClr val="741B47"/>
                </a:solidFill>
                <a:latin typeface="Raleway Medium"/>
                <a:ea typeface="Raleway Medium"/>
                <a:cs typeface="Raleway Medium"/>
                <a:sym typeface="Raleway Medium"/>
              </a:rPr>
              <a:t>Reading the Files with Loops</a:t>
            </a:r>
            <a:endParaRPr sz="4000">
              <a:solidFill>
                <a:srgbClr val="741B47"/>
              </a:solidFill>
              <a:highlight>
                <a:srgbClr val="EFEFEF"/>
              </a:highlight>
              <a:latin typeface="Consolas"/>
              <a:ea typeface="Consolas"/>
              <a:cs typeface="Consolas"/>
              <a:sym typeface="Consolas"/>
            </a:endParaRPr>
          </a:p>
        </p:txBody>
      </p:sp>
      <p:sp>
        <p:nvSpPr>
          <p:cNvPr id="962" name="Google Shape;962;p87"/>
          <p:cNvSpPr txBox="1"/>
          <p:nvPr>
            <p:ph idx="4294967295" type="subTitle"/>
          </p:nvPr>
        </p:nvSpPr>
        <p:spPr>
          <a:xfrm>
            <a:off x="361200" y="647800"/>
            <a:ext cx="8478900" cy="935700"/>
          </a:xfrm>
          <a:prstGeom prst="rect">
            <a:avLst/>
          </a:prstGeom>
          <a:noFill/>
          <a:ln>
            <a:noFill/>
          </a:ln>
        </p:spPr>
        <p:txBody>
          <a:bodyPr anchorCtr="0" anchor="t" bIns="0" lIns="0" spcFirstLastPara="1" rIns="0" wrap="square" tIns="0">
            <a:noAutofit/>
          </a:bodyPr>
          <a:lstStyle/>
          <a:p>
            <a:pPr indent="-393700" lvl="0" marL="457200" rtl="0" algn="just">
              <a:spcBef>
                <a:spcPts val="600"/>
              </a:spcBef>
              <a:spcAft>
                <a:spcPts val="0"/>
              </a:spcAft>
              <a:buClr>
                <a:srgbClr val="741B47"/>
              </a:buClr>
              <a:buSzPts val="2600"/>
              <a:buFont typeface="Montserrat"/>
              <a:buChar char="▸"/>
            </a:pPr>
            <a:r>
              <a:rPr lang="tr-TR" sz="2200">
                <a:solidFill>
                  <a:srgbClr val="073763"/>
                </a:solidFill>
                <a:latin typeface="Montserrat Medium"/>
                <a:ea typeface="Montserrat Medium"/>
                <a:cs typeface="Montserrat Medium"/>
                <a:sym typeface="Montserrat Medium"/>
              </a:rPr>
              <a:t>It gives the same </a:t>
            </a:r>
            <a:r>
              <a:rPr lang="tr-TR" sz="2200">
                <a:solidFill>
                  <a:srgbClr val="073763"/>
                </a:solidFill>
                <a:latin typeface="Montserrat Medium"/>
                <a:ea typeface="Montserrat Medium"/>
                <a:cs typeface="Montserrat Medium"/>
                <a:sym typeface="Montserrat Medium"/>
              </a:rPr>
              <a:t>output :</a:t>
            </a:r>
            <a:endParaRPr sz="2600">
              <a:solidFill>
                <a:srgbClr val="434343"/>
              </a:solidFill>
              <a:latin typeface="Montserrat Light"/>
              <a:ea typeface="Montserrat Light"/>
              <a:cs typeface="Montserrat Light"/>
              <a:sym typeface="Montserrat Light"/>
            </a:endParaRPr>
          </a:p>
        </p:txBody>
      </p:sp>
      <p:pic>
        <p:nvPicPr>
          <p:cNvPr id="963" name="Google Shape;963;p87"/>
          <p:cNvPicPr preferRelativeResize="0"/>
          <p:nvPr/>
        </p:nvPicPr>
        <p:blipFill>
          <a:blip r:embed="rId3">
            <a:alphaModFix/>
          </a:blip>
          <a:stretch>
            <a:fillRect/>
          </a:stretch>
        </p:blipFill>
        <p:spPr>
          <a:xfrm>
            <a:off x="304800" y="1431100"/>
            <a:ext cx="8344224" cy="3241906"/>
          </a:xfrm>
          <a:prstGeom prst="rect">
            <a:avLst/>
          </a:prstGeom>
          <a:noFill/>
          <a:ln cap="flat" cmpd="sng" w="9525">
            <a:solidFill>
              <a:srgbClr val="CC0000"/>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8"/>
          <p:cNvSpPr txBox="1"/>
          <p:nvPr>
            <p:ph type="ctrTitle"/>
          </p:nvPr>
        </p:nvSpPr>
        <p:spPr>
          <a:xfrm>
            <a:off x="1038600" y="2322525"/>
            <a:ext cx="7408200" cy="593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tr-TR" sz="4000">
                <a:solidFill>
                  <a:srgbClr val="741B47"/>
                </a:solidFill>
                <a:latin typeface="Raleway Medium"/>
                <a:ea typeface="Raleway Medium"/>
                <a:cs typeface="Raleway Medium"/>
                <a:sym typeface="Raleway Medium"/>
              </a:rPr>
              <a:t>The Matter of Closing Files</a:t>
            </a:r>
            <a:endParaRPr sz="3600">
              <a:solidFill>
                <a:srgbClr val="741B47"/>
              </a:solidFill>
              <a:latin typeface="Raleway Medium"/>
              <a:ea typeface="Raleway Medium"/>
              <a:cs typeface="Raleway Medium"/>
              <a:sym typeface="Raleway Medium"/>
            </a:endParaRPr>
          </a:p>
        </p:txBody>
      </p:sp>
      <p:sp>
        <p:nvSpPr>
          <p:cNvPr id="969" name="Google Shape;969;p88"/>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tr-TR" sz="3600">
                <a:solidFill>
                  <a:schemeClr val="lt1"/>
                </a:solidFill>
                <a:latin typeface="Raleway Medium"/>
                <a:ea typeface="Raleway Medium"/>
                <a:cs typeface="Raleway Medium"/>
                <a:sym typeface="Raleway Medium"/>
              </a:rPr>
              <a:t>7</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25" name="Google Shape;425;p26"/>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426" name="Google Shape;426;p26"/>
          <p:cNvSpPr txBox="1"/>
          <p:nvPr>
            <p:ph idx="4294967295" type="subTitle"/>
          </p:nvPr>
        </p:nvSpPr>
        <p:spPr>
          <a:xfrm>
            <a:off x="67625" y="647800"/>
            <a:ext cx="8783100" cy="2642400"/>
          </a:xfrm>
          <a:prstGeom prst="rect">
            <a:avLst/>
          </a:prstGeom>
          <a:noFill/>
          <a:ln>
            <a:noFill/>
          </a:ln>
        </p:spPr>
        <p:txBody>
          <a:bodyPr anchorCtr="0" anchor="t" bIns="0" lIns="0" spcFirstLastPara="1" rIns="0" wrap="square" tIns="0">
            <a:noAutofit/>
          </a:bodyPr>
          <a:lstStyle/>
          <a:p>
            <a:pPr indent="-361950" lvl="0" marL="457200" marR="0" rtl="0" algn="just">
              <a:lnSpc>
                <a:spcPct val="110000"/>
              </a:lnSpc>
              <a:spcBef>
                <a:spcPts val="600"/>
              </a:spcBef>
              <a:spcAft>
                <a:spcPts val="0"/>
              </a:spcAft>
              <a:buClr>
                <a:srgbClr val="741B47"/>
              </a:buClr>
              <a:buSzPts val="2100"/>
              <a:buFont typeface="Montserrat Light"/>
              <a:buChar char="▸"/>
            </a:pPr>
            <a:r>
              <a:rPr b="1" lang="tr-TR" sz="2100">
                <a:solidFill>
                  <a:srgbClr val="434343"/>
                </a:solidFill>
                <a:latin typeface="Consolas"/>
                <a:ea typeface="Consolas"/>
                <a:cs typeface="Consolas"/>
                <a:sym typeface="Consolas"/>
              </a:rPr>
              <a:t>file</a:t>
            </a:r>
            <a:r>
              <a:rPr b="1" lang="tr-TR" sz="2100">
                <a:solidFill>
                  <a:srgbClr val="434343"/>
                </a:solidFill>
                <a:latin typeface="Montserrat"/>
                <a:ea typeface="Montserrat"/>
                <a:cs typeface="Montserrat"/>
                <a:sym typeface="Montserrat"/>
              </a:rPr>
              <a:t> </a:t>
            </a:r>
            <a:r>
              <a:rPr lang="tr-TR" sz="2100">
                <a:solidFill>
                  <a:srgbClr val="434343"/>
                </a:solidFill>
                <a:latin typeface="Montserrat Light"/>
                <a:ea typeface="Montserrat Light"/>
                <a:cs typeface="Montserrat Light"/>
                <a:sym typeface="Montserrat Light"/>
              </a:rPr>
              <a:t>is the only required parameter of the </a:t>
            </a:r>
            <a:r>
              <a:rPr lang="tr-TR" sz="2100">
                <a:solidFill>
                  <a:srgbClr val="434343"/>
                </a:solidFill>
                <a:highlight>
                  <a:srgbClr val="EFEFEF"/>
                </a:highlight>
                <a:latin typeface="Consolas"/>
                <a:ea typeface="Consolas"/>
                <a:cs typeface="Consolas"/>
                <a:sym typeface="Consolas"/>
              </a:rPr>
              <a:t>open()</a:t>
            </a:r>
            <a:r>
              <a:rPr lang="tr-TR" sz="2100">
                <a:solidFill>
                  <a:srgbClr val="434343"/>
                </a:solidFill>
                <a:latin typeface="Montserrat Light"/>
                <a:ea typeface="Montserrat Light"/>
                <a:cs typeface="Montserrat Light"/>
                <a:sym typeface="Montserrat Light"/>
              </a:rPr>
              <a:t> function. This parameter is a path-like object which is a </a:t>
            </a:r>
            <a:r>
              <a:rPr lang="tr-TR" sz="2100">
                <a:solidFill>
                  <a:srgbClr val="434343"/>
                </a:solidFill>
                <a:highlight>
                  <a:srgbClr val="EFEFEF"/>
                </a:highlight>
                <a:latin typeface="Consolas"/>
                <a:ea typeface="Consolas"/>
                <a:cs typeface="Consolas"/>
                <a:sym typeface="Consolas"/>
              </a:rPr>
              <a:t>str</a:t>
            </a:r>
            <a:r>
              <a:rPr lang="tr-TR" sz="2100">
                <a:solidFill>
                  <a:srgbClr val="434343"/>
                </a:solidFill>
                <a:latin typeface="Montserrat Light"/>
                <a:ea typeface="Montserrat Light"/>
                <a:cs typeface="Montserrat Light"/>
                <a:sym typeface="Montserrat Light"/>
              </a:rPr>
              <a:t> or </a:t>
            </a:r>
            <a:r>
              <a:rPr lang="tr-TR" sz="2100">
                <a:solidFill>
                  <a:srgbClr val="434343"/>
                </a:solidFill>
                <a:highlight>
                  <a:srgbClr val="EFEFEF"/>
                </a:highlight>
                <a:latin typeface="Consolas"/>
                <a:ea typeface="Consolas"/>
                <a:cs typeface="Consolas"/>
                <a:sym typeface="Consolas"/>
              </a:rPr>
              <a:t>bytes</a:t>
            </a:r>
            <a:r>
              <a:rPr lang="tr-TR" sz="2100">
                <a:solidFill>
                  <a:srgbClr val="434343"/>
                </a:solidFill>
                <a:latin typeface="Montserrat Light"/>
                <a:ea typeface="Montserrat Light"/>
                <a:cs typeface="Montserrat Light"/>
                <a:sym typeface="Montserrat Light"/>
              </a:rPr>
              <a:t> that represents a path in the file directory. </a:t>
            </a:r>
            <a:endParaRPr sz="2100">
              <a:solidFill>
                <a:srgbClr val="434343"/>
              </a:solidFill>
              <a:latin typeface="Montserrat Light"/>
              <a:ea typeface="Montserrat Light"/>
              <a:cs typeface="Montserrat Light"/>
              <a:sym typeface="Montserrat Light"/>
            </a:endParaRPr>
          </a:p>
          <a:p>
            <a:pPr indent="-361950" lvl="0" marL="457200" marR="0" rtl="0" algn="just">
              <a:lnSpc>
                <a:spcPct val="110000"/>
              </a:lnSpc>
              <a:spcBef>
                <a:spcPts val="600"/>
              </a:spcBef>
              <a:spcAft>
                <a:spcPts val="0"/>
              </a:spcAft>
              <a:buClr>
                <a:srgbClr val="741B47"/>
              </a:buClr>
              <a:buSzPts val="2100"/>
              <a:buFont typeface="Montserrat Light"/>
              <a:buChar char="▸"/>
            </a:pPr>
            <a:r>
              <a:rPr lang="tr-TR" sz="2100">
                <a:solidFill>
                  <a:srgbClr val="434343"/>
                </a:solidFill>
                <a:latin typeface="Montserrat Light"/>
                <a:ea typeface="Montserrat Light"/>
                <a:cs typeface="Montserrat Light"/>
                <a:sym typeface="Montserrat Light"/>
              </a:rPr>
              <a:t>This parameter takes the name of the file that you want to open which is stored in the directory where the Python installed. In other words, the file should be stored in the </a:t>
            </a:r>
            <a:r>
              <a:rPr lang="tr-TR" sz="2100">
                <a:solidFill>
                  <a:srgbClr val="434343"/>
                </a:solidFill>
                <a:latin typeface="Montserrat Medium"/>
                <a:ea typeface="Montserrat Medium"/>
                <a:cs typeface="Montserrat Medium"/>
                <a:sym typeface="Montserrat Medium"/>
              </a:rPr>
              <a:t>current working directory</a:t>
            </a:r>
            <a:r>
              <a:rPr lang="tr-TR" sz="2100">
                <a:solidFill>
                  <a:srgbClr val="434343"/>
                </a:solidFill>
                <a:latin typeface="Montserrat Light"/>
                <a:ea typeface="Montserrat Light"/>
                <a:cs typeface="Montserrat Light"/>
                <a:sym typeface="Montserrat Light"/>
              </a:rPr>
              <a:t>.</a:t>
            </a:r>
            <a:endParaRPr sz="2100">
              <a:solidFill>
                <a:srgbClr val="434343"/>
              </a:solidFill>
              <a:latin typeface="Montserrat Light"/>
              <a:ea typeface="Montserrat Light"/>
              <a:cs typeface="Montserrat Light"/>
              <a:sym typeface="Montserrat Light"/>
            </a:endParaRPr>
          </a:p>
        </p:txBody>
      </p:sp>
      <p:pic>
        <p:nvPicPr>
          <p:cNvPr id="427" name="Google Shape;427;p26"/>
          <p:cNvPicPr preferRelativeResize="0"/>
          <p:nvPr/>
        </p:nvPicPr>
        <p:blipFill>
          <a:blip r:embed="rId3">
            <a:alphaModFix/>
          </a:blip>
          <a:stretch>
            <a:fillRect/>
          </a:stretch>
        </p:blipFill>
        <p:spPr>
          <a:xfrm>
            <a:off x="263550" y="3366400"/>
            <a:ext cx="8616899" cy="1516450"/>
          </a:xfrm>
          <a:prstGeom prst="rect">
            <a:avLst/>
          </a:prstGeom>
          <a:noFill/>
          <a:ln cap="flat" cmpd="sng" w="9525">
            <a:solidFill>
              <a:srgbClr val="990000"/>
            </a:solidFill>
            <a:prstDash val="solid"/>
            <a:round/>
            <a:headEnd len="sm" w="sm" type="none"/>
            <a:tailEnd len="sm" w="sm" type="none"/>
          </a:ln>
          <a:effectLst>
            <a:outerShdw blurRad="57150" rotWithShape="0" algn="bl" dir="5400000" dist="19050">
              <a:srgbClr val="000000">
                <a:alpha val="50000"/>
              </a:srgbClr>
            </a:outerShdw>
          </a:effectLst>
        </p:spPr>
      </p:pic>
      <p:sp>
        <p:nvSpPr>
          <p:cNvPr id="428" name="Google Shape;428;p26"/>
          <p:cNvSpPr/>
          <p:nvPr/>
        </p:nvSpPr>
        <p:spPr>
          <a:xfrm>
            <a:off x="7272925" y="180550"/>
            <a:ext cx="10740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file</a:t>
            </a:r>
            <a:endParaRPr sz="2400">
              <a:highlight>
                <a:srgbClr val="EFEFEF"/>
              </a:highlight>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8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975" name="Google Shape;975;p89"/>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The Matter of Closing the Files</a:t>
            </a:r>
            <a:r>
              <a:rPr lang="tr-TR" sz="3000">
                <a:solidFill>
                  <a:srgbClr val="741B47"/>
                </a:solidFill>
                <a:latin typeface="Raleway Medium"/>
                <a:ea typeface="Raleway Medium"/>
                <a:cs typeface="Raleway Medium"/>
                <a:sym typeface="Raleway Medium"/>
              </a:rPr>
              <a:t>(review)</a:t>
            </a:r>
            <a:endParaRPr sz="3000">
              <a:solidFill>
                <a:srgbClr val="419DD3"/>
              </a:solidFill>
              <a:latin typeface="Raleway Medium"/>
              <a:ea typeface="Raleway Medium"/>
              <a:cs typeface="Raleway Medium"/>
              <a:sym typeface="Raleway Medium"/>
            </a:endParaRPr>
          </a:p>
        </p:txBody>
      </p:sp>
      <p:grpSp>
        <p:nvGrpSpPr>
          <p:cNvPr id="976" name="Google Shape;976;p89"/>
          <p:cNvGrpSpPr/>
          <p:nvPr/>
        </p:nvGrpSpPr>
        <p:grpSpPr>
          <a:xfrm>
            <a:off x="3400325" y="2336200"/>
            <a:ext cx="2395568" cy="2173874"/>
            <a:chOff x="1022847" y="1455859"/>
            <a:chExt cx="1895078" cy="1685566"/>
          </a:xfrm>
        </p:grpSpPr>
        <p:sp>
          <p:nvSpPr>
            <p:cNvPr id="977" name="Google Shape;977;p89"/>
            <p:cNvSpPr txBox="1"/>
            <p:nvPr/>
          </p:nvSpPr>
          <p:spPr>
            <a:xfrm>
              <a:off x="1022847" y="1455859"/>
              <a:ext cx="1145400" cy="621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tr-TR" sz="1800">
                  <a:solidFill>
                    <a:srgbClr val="0C58D3"/>
                  </a:solidFill>
                  <a:latin typeface="Roboto"/>
                  <a:ea typeface="Roboto"/>
                  <a:cs typeface="Roboto"/>
                  <a:sym typeface="Roboto"/>
                </a:rPr>
                <a:t>Working with the file</a:t>
              </a:r>
              <a:endParaRPr sz="1800">
                <a:solidFill>
                  <a:srgbClr val="0C58D3"/>
                </a:solidFill>
                <a:latin typeface="Roboto"/>
                <a:ea typeface="Roboto"/>
                <a:cs typeface="Roboto"/>
                <a:sym typeface="Roboto"/>
              </a:endParaRPr>
            </a:p>
          </p:txBody>
        </p:sp>
        <p:sp>
          <p:nvSpPr>
            <p:cNvPr id="978" name="Google Shape;978;p8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p:txBody>
        </p:sp>
        <p:cxnSp>
          <p:nvCxnSpPr>
            <p:cNvPr id="979" name="Google Shape;979;p89"/>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980" name="Google Shape;980;p89"/>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a:t>  </a:t>
              </a:r>
              <a:endParaRPr/>
            </a:p>
          </p:txBody>
        </p:sp>
        <p:sp>
          <p:nvSpPr>
            <p:cNvPr id="981" name="Google Shape;981;p89"/>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89"/>
          <p:cNvGrpSpPr/>
          <p:nvPr/>
        </p:nvGrpSpPr>
        <p:grpSpPr>
          <a:xfrm>
            <a:off x="5412550" y="2335275"/>
            <a:ext cx="2547255" cy="2173882"/>
            <a:chOff x="902851" y="1455853"/>
            <a:chExt cx="2015074" cy="1685572"/>
          </a:xfrm>
        </p:grpSpPr>
        <p:sp>
          <p:nvSpPr>
            <p:cNvPr id="983" name="Google Shape;983;p89"/>
            <p:cNvSpPr txBox="1"/>
            <p:nvPr/>
          </p:nvSpPr>
          <p:spPr>
            <a:xfrm>
              <a:off x="902851" y="1455853"/>
              <a:ext cx="1265400" cy="446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tr-TR" sz="1600">
                  <a:solidFill>
                    <a:srgbClr val="FF0000"/>
                  </a:solidFill>
                  <a:latin typeface="Roboto"/>
                  <a:ea typeface="Roboto"/>
                  <a:cs typeface="Roboto"/>
                  <a:sym typeface="Roboto"/>
                </a:rPr>
                <a:t>Closing the file</a:t>
              </a:r>
              <a:endParaRPr b="1" sz="1600">
                <a:solidFill>
                  <a:srgbClr val="FF0000"/>
                </a:solidFill>
                <a:latin typeface="Roboto"/>
                <a:ea typeface="Roboto"/>
                <a:cs typeface="Roboto"/>
                <a:sym typeface="Roboto"/>
              </a:endParaRPr>
            </a:p>
          </p:txBody>
        </p:sp>
        <p:sp>
          <p:nvSpPr>
            <p:cNvPr id="984" name="Google Shape;984;p8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858585"/>
                </a:solidFill>
                <a:latin typeface="Roboto"/>
                <a:ea typeface="Roboto"/>
                <a:cs typeface="Roboto"/>
                <a:sym typeface="Roboto"/>
              </a:endParaRPr>
            </a:p>
          </p:txBody>
        </p:sp>
        <p:cxnSp>
          <p:nvCxnSpPr>
            <p:cNvPr id="985" name="Google Shape;985;p89"/>
            <p:cNvCxnSpPr/>
            <p:nvPr/>
          </p:nvCxnSpPr>
          <p:spPr>
            <a:xfrm>
              <a:off x="2180202" y="1695421"/>
              <a:ext cx="718500" cy="741900"/>
            </a:xfrm>
            <a:prstGeom prst="straightConnector1">
              <a:avLst/>
            </a:prstGeom>
            <a:noFill/>
            <a:ln cap="flat" cmpd="sng" w="9525">
              <a:solidFill>
                <a:srgbClr val="FF0000"/>
              </a:solidFill>
              <a:prstDash val="solid"/>
              <a:round/>
              <a:headEnd len="sm" w="sm" type="none"/>
              <a:tailEnd len="sm" w="sm" type="none"/>
            </a:ln>
          </p:spPr>
        </p:cxnSp>
        <p:sp>
          <p:nvSpPr>
            <p:cNvPr id="986" name="Google Shape;986;p89"/>
            <p:cNvSpPr/>
            <p:nvPr/>
          </p:nvSpPr>
          <p:spPr>
            <a:xfrm flipH="1">
              <a:off x="1083025" y="2306625"/>
              <a:ext cx="1834800" cy="143400"/>
            </a:xfrm>
            <a:prstGeom prst="parallelogram">
              <a:avLst>
                <a:gd fmla="val 96952"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a:t>  </a:t>
              </a:r>
              <a:endParaRPr/>
            </a:p>
          </p:txBody>
        </p:sp>
        <p:sp>
          <p:nvSpPr>
            <p:cNvPr id="987" name="Google Shape;987;p89"/>
            <p:cNvSpPr/>
            <p:nvPr/>
          </p:nvSpPr>
          <p:spPr>
            <a:xfrm>
              <a:off x="1083125" y="2460449"/>
              <a:ext cx="1834800" cy="143400"/>
            </a:xfrm>
            <a:prstGeom prst="parallelogram">
              <a:avLst>
                <a:gd fmla="val 96952"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89"/>
          <p:cNvGrpSpPr/>
          <p:nvPr/>
        </p:nvGrpSpPr>
        <p:grpSpPr>
          <a:xfrm>
            <a:off x="1087626" y="2488600"/>
            <a:ext cx="2548016" cy="2021474"/>
            <a:chOff x="902249" y="1574026"/>
            <a:chExt cx="2015676" cy="1567399"/>
          </a:xfrm>
        </p:grpSpPr>
        <p:sp>
          <p:nvSpPr>
            <p:cNvPr id="989" name="Google Shape;989;p89"/>
            <p:cNvSpPr txBox="1"/>
            <p:nvPr/>
          </p:nvSpPr>
          <p:spPr>
            <a:xfrm>
              <a:off x="902249" y="1574026"/>
              <a:ext cx="1278000" cy="363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tr-TR" sz="1600">
                  <a:solidFill>
                    <a:srgbClr val="38761D"/>
                  </a:solidFill>
                  <a:latin typeface="Roboto"/>
                  <a:ea typeface="Roboto"/>
                  <a:cs typeface="Roboto"/>
                  <a:sym typeface="Roboto"/>
                </a:rPr>
                <a:t>opening the file</a:t>
              </a:r>
              <a:endParaRPr b="1" sz="1600">
                <a:solidFill>
                  <a:srgbClr val="38761D"/>
                </a:solidFill>
                <a:latin typeface="Roboto"/>
                <a:ea typeface="Roboto"/>
                <a:cs typeface="Roboto"/>
                <a:sym typeface="Roboto"/>
              </a:endParaRPr>
            </a:p>
          </p:txBody>
        </p:sp>
        <p:sp>
          <p:nvSpPr>
            <p:cNvPr id="990" name="Google Shape;990;p89"/>
            <p:cNvSpPr txBox="1"/>
            <p:nvPr/>
          </p:nvSpPr>
          <p:spPr>
            <a:xfrm>
              <a:off x="1235825" y="2695025"/>
              <a:ext cx="1505100" cy="44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000">
                <a:solidFill>
                  <a:srgbClr val="0C58D3"/>
                </a:solidFill>
                <a:latin typeface="Roboto"/>
                <a:ea typeface="Roboto"/>
                <a:cs typeface="Roboto"/>
                <a:sym typeface="Roboto"/>
              </a:endParaRPr>
            </a:p>
          </p:txBody>
        </p:sp>
        <p:cxnSp>
          <p:nvCxnSpPr>
            <p:cNvPr id="991" name="Google Shape;991;p89"/>
            <p:cNvCxnSpPr/>
            <p:nvPr/>
          </p:nvCxnSpPr>
          <p:spPr>
            <a:xfrm>
              <a:off x="2180202" y="1695421"/>
              <a:ext cx="718500" cy="741900"/>
            </a:xfrm>
            <a:prstGeom prst="straightConnector1">
              <a:avLst/>
            </a:prstGeom>
            <a:noFill/>
            <a:ln>
              <a:noFill/>
            </a:ln>
          </p:spPr>
        </p:cxnSp>
        <p:sp>
          <p:nvSpPr>
            <p:cNvPr id="992" name="Google Shape;992;p89"/>
            <p:cNvSpPr/>
            <p:nvPr/>
          </p:nvSpPr>
          <p:spPr>
            <a:xfrm flipH="1">
              <a:off x="1083025" y="2306625"/>
              <a:ext cx="18348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TR"/>
                <a:t>  </a:t>
              </a:r>
              <a:endParaRPr/>
            </a:p>
          </p:txBody>
        </p:sp>
        <p:sp>
          <p:nvSpPr>
            <p:cNvPr id="993" name="Google Shape;993;p89"/>
            <p:cNvSpPr/>
            <p:nvPr/>
          </p:nvSpPr>
          <p:spPr>
            <a:xfrm>
              <a:off x="1083125" y="2460449"/>
              <a:ext cx="18348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4" name="Google Shape;994;p89"/>
          <p:cNvCxnSpPr/>
          <p:nvPr/>
        </p:nvCxnSpPr>
        <p:spPr>
          <a:xfrm>
            <a:off x="2729737" y="2645163"/>
            <a:ext cx="908400" cy="956700"/>
          </a:xfrm>
          <a:prstGeom prst="straightConnector1">
            <a:avLst/>
          </a:prstGeom>
          <a:noFill/>
          <a:ln cap="flat" cmpd="sng" w="9525">
            <a:solidFill>
              <a:srgbClr val="38761D"/>
            </a:solidFill>
            <a:prstDash val="solid"/>
            <a:round/>
            <a:headEnd len="sm" w="sm" type="none"/>
            <a:tailEnd len="sm" w="sm" type="none"/>
          </a:ln>
        </p:spPr>
      </p:cxnSp>
      <p:sp>
        <p:nvSpPr>
          <p:cNvPr id="995" name="Google Shape;995;p89"/>
          <p:cNvSpPr txBox="1"/>
          <p:nvPr/>
        </p:nvSpPr>
        <p:spPr>
          <a:xfrm>
            <a:off x="837800" y="795375"/>
            <a:ext cx="6957000" cy="8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996" name="Google Shape;996;p89"/>
          <p:cNvSpPr txBox="1"/>
          <p:nvPr/>
        </p:nvSpPr>
        <p:spPr>
          <a:xfrm>
            <a:off x="360575" y="837800"/>
            <a:ext cx="8288400" cy="5409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600">
                <a:latin typeface="Montserrat"/>
                <a:ea typeface="Montserrat"/>
                <a:cs typeface="Montserrat"/>
                <a:sym typeface="Montserrat"/>
              </a:rPr>
              <a:t>Workflow of working with files to be followed</a:t>
            </a:r>
            <a:endParaRPr b="1" sz="2600">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02" name="Google Shape;1002;p90"/>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TR" sz="3600">
                <a:solidFill>
                  <a:srgbClr val="741B47"/>
                </a:solidFill>
                <a:latin typeface="Raleway Medium"/>
                <a:ea typeface="Raleway Medium"/>
                <a:cs typeface="Raleway Medium"/>
                <a:sym typeface="Raleway Medium"/>
              </a:rPr>
              <a:t>The Matter of Closing the Files</a:t>
            </a:r>
            <a:r>
              <a:rPr lang="tr-TR" sz="3000">
                <a:solidFill>
                  <a:srgbClr val="741B47"/>
                </a:solidFill>
                <a:latin typeface="Raleway Medium"/>
                <a:ea typeface="Raleway Medium"/>
                <a:cs typeface="Raleway Medium"/>
                <a:sym typeface="Raleway Medium"/>
              </a:rPr>
              <a:t>(review)</a:t>
            </a:r>
            <a:endParaRPr sz="3000">
              <a:solidFill>
                <a:srgbClr val="419DD3"/>
              </a:solidFill>
              <a:latin typeface="Raleway Medium"/>
              <a:ea typeface="Raleway Medium"/>
              <a:cs typeface="Raleway Medium"/>
              <a:sym typeface="Raleway Medium"/>
            </a:endParaRPr>
          </a:p>
        </p:txBody>
      </p:sp>
      <p:sp>
        <p:nvSpPr>
          <p:cNvPr id="1003" name="Google Shape;1003;p90"/>
          <p:cNvSpPr txBox="1"/>
          <p:nvPr>
            <p:ph idx="4294967295" type="subTitle"/>
          </p:nvPr>
        </p:nvSpPr>
        <p:spPr>
          <a:xfrm>
            <a:off x="67625" y="724000"/>
            <a:ext cx="8783100" cy="4207500"/>
          </a:xfrm>
          <a:prstGeom prst="rect">
            <a:avLst/>
          </a:prstGeom>
          <a:noFill/>
          <a:ln>
            <a:noFill/>
          </a:ln>
        </p:spPr>
        <p:txBody>
          <a:bodyPr anchorCtr="0" anchor="t" bIns="0" lIns="0" spcFirstLastPara="1" rIns="0" wrap="square" tIns="0">
            <a:noAutofit/>
          </a:bodyPr>
          <a:lstStyle/>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Normally, when the program finishes running, that file is closed. But this does not happen at times and people forget to close these files that have been opened while working with them. </a:t>
            </a:r>
            <a:endParaRPr sz="2600">
              <a:solidFill>
                <a:srgbClr val="434343"/>
              </a:solidFill>
              <a:latin typeface="Montserrat Light"/>
              <a:ea typeface="Montserrat Light"/>
              <a:cs typeface="Montserrat Light"/>
              <a:sym typeface="Montserrat Light"/>
            </a:endParaRPr>
          </a:p>
          <a:p>
            <a:pPr indent="-393700" lvl="0" marL="457200" marR="0" rtl="0" algn="just">
              <a:lnSpc>
                <a:spcPct val="110000"/>
              </a:lnSpc>
              <a:spcBef>
                <a:spcPts val="600"/>
              </a:spcBef>
              <a:spcAft>
                <a:spcPts val="0"/>
              </a:spcAft>
              <a:buClr>
                <a:srgbClr val="741B47"/>
              </a:buClr>
              <a:buSzPts val="2600"/>
              <a:buFont typeface="Montserrat Light"/>
              <a:buChar char="▸"/>
            </a:pPr>
            <a:r>
              <a:rPr lang="tr-TR" sz="2600">
                <a:solidFill>
                  <a:srgbClr val="434343"/>
                </a:solidFill>
                <a:latin typeface="Montserrat Light"/>
                <a:ea typeface="Montserrat Light"/>
                <a:cs typeface="Montserrat Light"/>
                <a:sym typeface="Montserrat Light"/>
              </a:rPr>
              <a:t>If we do not want to lose the data we are working with, we should </a:t>
            </a:r>
            <a:r>
              <a:rPr lang="tr-TR" sz="2600">
                <a:solidFill>
                  <a:srgbClr val="434343"/>
                </a:solidFill>
                <a:latin typeface="Montserrat Medium"/>
                <a:ea typeface="Montserrat Medium"/>
                <a:cs typeface="Montserrat Medium"/>
                <a:sym typeface="Montserrat Medium"/>
              </a:rPr>
              <a:t>keep in mind</a:t>
            </a:r>
            <a:r>
              <a:rPr lang="tr-TR" sz="2600">
                <a:solidFill>
                  <a:srgbClr val="434343"/>
                </a:solidFill>
                <a:latin typeface="Montserrat Light"/>
                <a:ea typeface="Montserrat Light"/>
                <a:cs typeface="Montserrat Light"/>
                <a:sym typeface="Montserrat Light"/>
              </a:rPr>
              <a:t> that the file </a:t>
            </a:r>
            <a:r>
              <a:rPr lang="tr-TR" sz="2600">
                <a:solidFill>
                  <a:srgbClr val="434343"/>
                </a:solidFill>
                <a:latin typeface="Montserrat Medium"/>
                <a:ea typeface="Montserrat Medium"/>
                <a:cs typeface="Montserrat Medium"/>
                <a:sym typeface="Montserrat Medium"/>
              </a:rPr>
              <a:t>should be closed as soon as our work is finished</a:t>
            </a:r>
            <a:r>
              <a:rPr lang="tr-TR" sz="2600">
                <a:solidFill>
                  <a:srgbClr val="434343"/>
                </a:solidFill>
                <a:latin typeface="Montserrat Light"/>
                <a:ea typeface="Montserrat Light"/>
                <a:cs typeface="Montserrat Light"/>
                <a:sym typeface="Montserrat Light"/>
              </a:rPr>
              <a:t>.</a:t>
            </a:r>
            <a:endParaRPr sz="2600">
              <a:solidFill>
                <a:srgbClr val="434343"/>
              </a:solidFill>
              <a:latin typeface="Montserrat Light"/>
              <a:ea typeface="Montserrat Light"/>
              <a:cs typeface="Montserrat Light"/>
              <a:sym typeface="Montserrat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09" name="Google Shape;1009;p91"/>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600">
                <a:solidFill>
                  <a:srgbClr val="741B47"/>
                </a:solidFill>
                <a:latin typeface="Raleway Medium"/>
                <a:ea typeface="Raleway Medium"/>
                <a:cs typeface="Raleway Medium"/>
                <a:sym typeface="Raleway Medium"/>
              </a:rPr>
              <a:t>The Matter of Closing the Files</a:t>
            </a:r>
            <a:r>
              <a:rPr lang="tr-TR" sz="30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010" name="Google Shape;1010;p91"/>
          <p:cNvSpPr txBox="1"/>
          <p:nvPr>
            <p:ph idx="4294967295" type="subTitle"/>
          </p:nvPr>
        </p:nvSpPr>
        <p:spPr>
          <a:xfrm>
            <a:off x="67625" y="571600"/>
            <a:ext cx="8783100" cy="21222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As we mentioned, we can do the closing process with the </a:t>
            </a:r>
            <a:r>
              <a:rPr lang="tr-TR" sz="2200">
                <a:solidFill>
                  <a:srgbClr val="434343"/>
                </a:solidFill>
                <a:highlight>
                  <a:srgbClr val="EFEFEF"/>
                </a:highlight>
                <a:latin typeface="Consolas"/>
                <a:ea typeface="Consolas"/>
                <a:cs typeface="Consolas"/>
                <a:sym typeface="Consolas"/>
              </a:rPr>
              <a:t>close()</a:t>
            </a:r>
            <a:r>
              <a:rPr lang="tr-TR" sz="2200">
                <a:solidFill>
                  <a:srgbClr val="434343"/>
                </a:solidFill>
                <a:latin typeface="Montserrat Light"/>
                <a:ea typeface="Montserrat Light"/>
                <a:cs typeface="Montserrat Light"/>
                <a:sym typeface="Montserrat Light"/>
              </a:rPr>
              <a:t> method, but there is a slightly easier way to do this.</a:t>
            </a:r>
            <a:endParaRPr sz="2200">
              <a:solidFill>
                <a:srgbClr val="434343"/>
              </a:solidFill>
              <a:latin typeface="Montserrat Light"/>
              <a:ea typeface="Montserrat Light"/>
              <a:cs typeface="Montserrat Light"/>
              <a:sym typeface="Montserrat Light"/>
            </a:endParaRPr>
          </a:p>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Using the </a:t>
            </a:r>
            <a:r>
              <a:rPr lang="tr-TR" sz="2200">
                <a:solidFill>
                  <a:srgbClr val="434343"/>
                </a:solidFill>
                <a:highlight>
                  <a:srgbClr val="EFEFEF"/>
                </a:highlight>
                <a:latin typeface="Consolas"/>
                <a:ea typeface="Consolas"/>
                <a:cs typeface="Consolas"/>
                <a:sym typeface="Consolas"/>
              </a:rPr>
              <a:t>with .... as ...</a:t>
            </a:r>
            <a:r>
              <a:rPr lang="tr-TR" sz="2200">
                <a:solidFill>
                  <a:srgbClr val="434343"/>
                </a:solidFill>
                <a:latin typeface="Montserrat Light"/>
                <a:ea typeface="Montserrat Light"/>
                <a:cs typeface="Montserrat Light"/>
                <a:sym typeface="Montserrat Light"/>
              </a:rPr>
              <a:t> block. </a:t>
            </a:r>
            <a:endParaRPr sz="2200">
              <a:solidFill>
                <a:srgbClr val="434343"/>
              </a:solidFill>
              <a:latin typeface="Montserrat Light"/>
              <a:ea typeface="Montserrat Light"/>
              <a:cs typeface="Montserrat Light"/>
              <a:sym typeface="Montserrat Light"/>
            </a:endParaRPr>
          </a:p>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In fact, the actual use of the </a:t>
            </a:r>
            <a:r>
              <a:rPr lang="tr-TR" sz="2200">
                <a:solidFill>
                  <a:srgbClr val="434343"/>
                </a:solidFill>
                <a:highlight>
                  <a:srgbClr val="EFEFEF"/>
                </a:highlight>
                <a:latin typeface="Consolas"/>
                <a:ea typeface="Consolas"/>
                <a:cs typeface="Consolas"/>
                <a:sym typeface="Consolas"/>
              </a:rPr>
              <a:t>with ... as ...</a:t>
            </a:r>
            <a:r>
              <a:rPr lang="tr-TR" sz="2200">
                <a:solidFill>
                  <a:srgbClr val="434343"/>
                </a:solidFill>
                <a:latin typeface="Montserrat Light"/>
                <a:ea typeface="Montserrat Light"/>
                <a:cs typeface="Montserrat Light"/>
                <a:sym typeface="Montserrat Light"/>
              </a:rPr>
              <a:t> block is to make sure that all the necessary functions are called.</a:t>
            </a:r>
            <a:endParaRPr sz="2200">
              <a:solidFill>
                <a:srgbClr val="434343"/>
              </a:solidFill>
              <a:latin typeface="Montserrat Light"/>
              <a:ea typeface="Montserrat Light"/>
              <a:cs typeface="Montserrat Light"/>
              <a:sym typeface="Montserrat Light"/>
            </a:endParaRPr>
          </a:p>
        </p:txBody>
      </p:sp>
      <p:sp>
        <p:nvSpPr>
          <p:cNvPr id="1011" name="Google Shape;1011;p91"/>
          <p:cNvSpPr txBox="1"/>
          <p:nvPr/>
        </p:nvSpPr>
        <p:spPr>
          <a:xfrm>
            <a:off x="298350" y="2856900"/>
            <a:ext cx="8547300" cy="7998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tr-TR" sz="2200">
                <a:solidFill>
                  <a:srgbClr val="0000FF"/>
                </a:solidFill>
                <a:latin typeface="Consolas"/>
                <a:ea typeface="Consolas"/>
                <a:cs typeface="Consolas"/>
                <a:sym typeface="Consolas"/>
              </a:rPr>
              <a:t>with </a:t>
            </a:r>
            <a:r>
              <a:rPr b="1" lang="tr-TR" sz="2200">
                <a:solidFill>
                  <a:srgbClr val="FF00FF"/>
                </a:solidFill>
                <a:latin typeface="Consolas"/>
                <a:ea typeface="Consolas"/>
                <a:cs typeface="Consolas"/>
                <a:sym typeface="Consolas"/>
              </a:rPr>
              <a:t>open</a:t>
            </a:r>
            <a:r>
              <a:rPr b="1" lang="tr-TR" sz="2200">
                <a:latin typeface="Consolas"/>
                <a:ea typeface="Consolas"/>
                <a:cs typeface="Consolas"/>
                <a:sym typeface="Consolas"/>
              </a:rPr>
              <a:t>(</a:t>
            </a:r>
            <a:r>
              <a:rPr lang="tr-TR" sz="2200">
                <a:solidFill>
                  <a:srgbClr val="FF0000"/>
                </a:solidFill>
                <a:latin typeface="Consolas"/>
                <a:ea typeface="Consolas"/>
                <a:cs typeface="Consolas"/>
                <a:sym typeface="Consolas"/>
              </a:rPr>
              <a:t>"my_file.txt"</a:t>
            </a:r>
            <a:r>
              <a:rPr lang="tr-TR" sz="2200">
                <a:latin typeface="Consolas"/>
                <a:ea typeface="Consolas"/>
                <a:cs typeface="Consolas"/>
                <a:sym typeface="Consolas"/>
              </a:rPr>
              <a:t>, </a:t>
            </a:r>
            <a:r>
              <a:rPr lang="tr-TR" sz="2200">
                <a:solidFill>
                  <a:srgbClr val="FF0000"/>
                </a:solidFill>
                <a:latin typeface="Consolas"/>
                <a:ea typeface="Consolas"/>
                <a:cs typeface="Consolas"/>
                <a:sym typeface="Consolas"/>
              </a:rPr>
              <a:t>"r"</a:t>
            </a:r>
            <a:r>
              <a:rPr lang="tr-TR" sz="2200">
                <a:latin typeface="Consolas"/>
                <a:ea typeface="Consolas"/>
                <a:cs typeface="Consolas"/>
                <a:sym typeface="Consolas"/>
              </a:rPr>
              <a:t>, encoding=</a:t>
            </a:r>
            <a:r>
              <a:rPr lang="tr-TR" sz="2200">
                <a:solidFill>
                  <a:srgbClr val="FF0000"/>
                </a:solidFill>
                <a:latin typeface="Consolas"/>
                <a:ea typeface="Consolas"/>
                <a:cs typeface="Consolas"/>
                <a:sym typeface="Consolas"/>
              </a:rPr>
              <a:t>"utf-8"</a:t>
            </a:r>
            <a:r>
              <a:rPr b="1" lang="tr-TR" sz="2200">
                <a:latin typeface="Consolas"/>
                <a:ea typeface="Consolas"/>
                <a:cs typeface="Consolas"/>
                <a:sym typeface="Consolas"/>
              </a:rPr>
              <a:t>) </a:t>
            </a:r>
            <a:r>
              <a:rPr b="1" lang="tr-TR" sz="2200">
                <a:solidFill>
                  <a:srgbClr val="0000FF"/>
                </a:solidFill>
                <a:latin typeface="Consolas"/>
                <a:ea typeface="Consolas"/>
                <a:cs typeface="Consolas"/>
                <a:sym typeface="Consolas"/>
              </a:rPr>
              <a:t>as</a:t>
            </a:r>
            <a:r>
              <a:rPr b="1" lang="tr-TR" sz="2200">
                <a:latin typeface="Consolas"/>
                <a:ea typeface="Consolas"/>
                <a:cs typeface="Consolas"/>
                <a:sym typeface="Consolas"/>
              </a:rPr>
              <a:t> f:</a:t>
            </a:r>
            <a:endParaRPr b="1" sz="2200">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1" lang="tr-TR" sz="2200">
                <a:latin typeface="Consolas"/>
                <a:ea typeface="Consolas"/>
                <a:cs typeface="Consolas"/>
                <a:sym typeface="Consolas"/>
              </a:rPr>
              <a:t>    code block</a:t>
            </a:r>
            <a:endParaRPr b="1" sz="2200">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9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1017" name="Google Shape;1017;p92"/>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600">
                <a:solidFill>
                  <a:srgbClr val="741B47"/>
                </a:solidFill>
                <a:latin typeface="Raleway Medium"/>
                <a:ea typeface="Raleway Medium"/>
                <a:cs typeface="Raleway Medium"/>
                <a:sym typeface="Raleway Medium"/>
              </a:rPr>
              <a:t>The Matter of Closing the Files</a:t>
            </a:r>
            <a:r>
              <a:rPr lang="tr-TR" sz="30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1018" name="Google Shape;1018;p92"/>
          <p:cNvSpPr txBox="1"/>
          <p:nvPr>
            <p:ph idx="4294967295" type="subTitle"/>
          </p:nvPr>
        </p:nvSpPr>
        <p:spPr>
          <a:xfrm>
            <a:off x="67625" y="647800"/>
            <a:ext cx="8783100" cy="468600"/>
          </a:xfrm>
          <a:prstGeom prst="rect">
            <a:avLst/>
          </a:prstGeom>
          <a:noFill/>
          <a:ln>
            <a:noFill/>
          </a:ln>
        </p:spPr>
        <p:txBody>
          <a:bodyPr anchorCtr="0" anchor="t" bIns="0" lIns="0" spcFirstLastPara="1" rIns="0" wrap="square" tIns="0">
            <a:noAutofit/>
          </a:bodyPr>
          <a:lstStyle/>
          <a:p>
            <a:pPr indent="-368300" lvl="0" marL="457200" marR="0" rtl="0" algn="just">
              <a:lnSpc>
                <a:spcPct val="110000"/>
              </a:lnSpc>
              <a:spcBef>
                <a:spcPts val="600"/>
              </a:spcBef>
              <a:spcAft>
                <a:spcPts val="0"/>
              </a:spcAft>
              <a:buClr>
                <a:srgbClr val="741B47"/>
              </a:buClr>
              <a:buSzPts val="2200"/>
              <a:buFont typeface="Montserrat Light"/>
              <a:buChar char="▸"/>
            </a:pPr>
            <a:r>
              <a:rPr lang="tr-TR" sz="2200">
                <a:solidFill>
                  <a:srgbClr val="434343"/>
                </a:solidFill>
                <a:latin typeface="Montserrat Light"/>
                <a:ea typeface="Montserrat Light"/>
                <a:cs typeface="Montserrat Light"/>
                <a:sym typeface="Montserrat Light"/>
              </a:rPr>
              <a:t>Take a look at the way we use it :</a:t>
            </a:r>
            <a:endParaRPr sz="2200">
              <a:solidFill>
                <a:srgbClr val="434343"/>
              </a:solidFill>
              <a:latin typeface="Montserrat Light"/>
              <a:ea typeface="Montserrat Light"/>
              <a:cs typeface="Montserrat Light"/>
              <a:sym typeface="Montserrat Light"/>
            </a:endParaRPr>
          </a:p>
        </p:txBody>
      </p:sp>
      <p:pic>
        <p:nvPicPr>
          <p:cNvPr id="1019" name="Google Shape;1019;p92"/>
          <p:cNvPicPr preferRelativeResize="0"/>
          <p:nvPr/>
        </p:nvPicPr>
        <p:blipFill>
          <a:blip r:embed="rId3">
            <a:alphaModFix/>
          </a:blip>
          <a:stretch>
            <a:fillRect/>
          </a:stretch>
        </p:blipFill>
        <p:spPr>
          <a:xfrm>
            <a:off x="222838" y="1236413"/>
            <a:ext cx="8698326" cy="721511"/>
          </a:xfrm>
          <a:prstGeom prst="rect">
            <a:avLst/>
          </a:prstGeom>
          <a:noFill/>
          <a:ln>
            <a:noFill/>
          </a:ln>
        </p:spPr>
      </p:pic>
      <p:pic>
        <p:nvPicPr>
          <p:cNvPr id="1020" name="Google Shape;1020;p92"/>
          <p:cNvPicPr preferRelativeResize="0"/>
          <p:nvPr/>
        </p:nvPicPr>
        <p:blipFill>
          <a:blip r:embed="rId4">
            <a:alphaModFix/>
          </a:blip>
          <a:stretch>
            <a:fillRect/>
          </a:stretch>
        </p:blipFill>
        <p:spPr>
          <a:xfrm>
            <a:off x="222838" y="2105764"/>
            <a:ext cx="8698326" cy="1801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24" name="Shape 1024"/>
        <p:cNvGrpSpPr/>
        <p:nvPr/>
      </p:nvGrpSpPr>
      <p:grpSpPr>
        <a:xfrm>
          <a:off x="0" y="0"/>
          <a:ext cx="0" cy="0"/>
          <a:chOff x="0" y="0"/>
          <a:chExt cx="0" cy="0"/>
        </a:xfrm>
      </p:grpSpPr>
      <p:sp>
        <p:nvSpPr>
          <p:cNvPr id="1025" name="Google Shape;1025;p93"/>
          <p:cNvSpPr/>
          <p:nvPr/>
        </p:nvSpPr>
        <p:spPr>
          <a:xfrm>
            <a:off x="231025" y="255025"/>
            <a:ext cx="49962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026" name="Google Shape;1026;p93"/>
          <p:cNvPicPr preferRelativeResize="0"/>
          <p:nvPr/>
        </p:nvPicPr>
        <p:blipFill>
          <a:blip r:embed="rId3">
            <a:alphaModFix/>
          </a:blip>
          <a:stretch>
            <a:fillRect/>
          </a:stretch>
        </p:blipFill>
        <p:spPr>
          <a:xfrm>
            <a:off x="0" y="4429113"/>
            <a:ext cx="9144000" cy="714375"/>
          </a:xfrm>
          <a:prstGeom prst="rect">
            <a:avLst/>
          </a:prstGeom>
          <a:noFill/>
          <a:ln>
            <a:noFill/>
          </a:ln>
        </p:spPr>
      </p:pic>
      <p:sp>
        <p:nvSpPr>
          <p:cNvPr id="1027" name="Google Shape;1027;p93"/>
          <p:cNvSpPr txBox="1"/>
          <p:nvPr/>
        </p:nvSpPr>
        <p:spPr>
          <a:xfrm>
            <a:off x="481825" y="667275"/>
            <a:ext cx="43521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Using the </a:t>
            </a:r>
            <a:r>
              <a:rPr b="1" lang="tr-TR" sz="2400">
                <a:solidFill>
                  <a:srgbClr val="0000FF"/>
                </a:solidFill>
                <a:highlight>
                  <a:srgbClr val="EFEFEF"/>
                </a:highlight>
                <a:latin typeface="Consolas"/>
                <a:ea typeface="Consolas"/>
                <a:cs typeface="Consolas"/>
                <a:sym typeface="Consolas"/>
              </a:rPr>
              <a:t>with …</a:t>
            </a:r>
            <a:r>
              <a:rPr b="1" lang="tr-TR" sz="2400">
                <a:solidFill>
                  <a:srgbClr val="0000FF"/>
                </a:solidFill>
                <a:highlight>
                  <a:srgbClr val="EFEFEF"/>
                </a:highlight>
                <a:latin typeface="Consolas"/>
                <a:ea typeface="Consolas"/>
                <a:cs typeface="Consolas"/>
                <a:sym typeface="Consolas"/>
              </a:rPr>
              <a:t> as …</a:t>
            </a:r>
            <a:r>
              <a:rPr lang="tr-TR" sz="2400">
                <a:solidFill>
                  <a:srgbClr val="0A3534"/>
                </a:solidFill>
                <a:latin typeface="Proxima Nova Semibold"/>
                <a:ea typeface="Proxima Nova Semibold"/>
                <a:cs typeface="Proxima Nova Semibold"/>
                <a:sym typeface="Proxima Nova Semibold"/>
              </a:rPr>
              <a:t> block</a:t>
            </a:r>
            <a:endParaRPr sz="2400">
              <a:solidFill>
                <a:srgbClr val="0A3534"/>
              </a:solidFill>
              <a:latin typeface="Proxima Nova Semibold"/>
              <a:ea typeface="Proxima Nova Semibold"/>
              <a:cs typeface="Proxima Nova Semibold"/>
              <a:sym typeface="Proxima Nova Semibold"/>
            </a:endParaRPr>
          </a:p>
          <a:p>
            <a:pPr indent="0" lvl="0" marL="0" rtl="0" algn="l">
              <a:spcBef>
                <a:spcPts val="0"/>
              </a:spcBef>
              <a:spcAft>
                <a:spcPts val="0"/>
              </a:spcAft>
              <a:buClr>
                <a:schemeClr val="dk1"/>
              </a:buClr>
              <a:buSzPts val="1100"/>
              <a:buFont typeface="Arial"/>
              <a:buNone/>
            </a:pPr>
            <a:r>
              <a:t/>
            </a:r>
            <a:endParaRPr sz="1800">
              <a:solidFill>
                <a:srgbClr val="0A3534"/>
              </a:solidFill>
              <a:latin typeface="Proxima Nova Semibold"/>
              <a:ea typeface="Proxima Nova Semibold"/>
              <a:cs typeface="Proxima Nova Semibold"/>
              <a:sym typeface="Proxima Nova Semibold"/>
            </a:endParaRPr>
          </a:p>
        </p:txBody>
      </p:sp>
      <p:pic>
        <p:nvPicPr>
          <p:cNvPr id="1028" name="Google Shape;1028;p93"/>
          <p:cNvPicPr preferRelativeResize="0"/>
          <p:nvPr/>
        </p:nvPicPr>
        <p:blipFill>
          <a:blip r:embed="rId4">
            <a:alphaModFix/>
          </a:blip>
          <a:stretch>
            <a:fillRect/>
          </a:stretch>
        </p:blipFill>
        <p:spPr>
          <a:xfrm>
            <a:off x="5005200" y="1957428"/>
            <a:ext cx="4138801" cy="2772998"/>
          </a:xfrm>
          <a:prstGeom prst="rect">
            <a:avLst/>
          </a:prstGeom>
          <a:noFill/>
          <a:ln>
            <a:noFill/>
          </a:ln>
        </p:spPr>
      </p:pic>
      <p:sp>
        <p:nvSpPr>
          <p:cNvPr id="1029" name="Google Shape;1029;p93"/>
          <p:cNvSpPr txBox="1"/>
          <p:nvPr/>
        </p:nvSpPr>
        <p:spPr>
          <a:xfrm>
            <a:off x="801425" y="1402350"/>
            <a:ext cx="4138800" cy="2829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0A3534"/>
              </a:buClr>
              <a:buSzPts val="2200"/>
              <a:buFont typeface="Proxima Nova Semibold"/>
              <a:buChar char="●"/>
            </a:pPr>
            <a:r>
              <a:rPr lang="tr-TR" sz="2200">
                <a:solidFill>
                  <a:srgbClr val="0A3534"/>
                </a:solidFill>
                <a:latin typeface="Proxima Nova Semibold"/>
                <a:ea typeface="Proxima Nova Semibold"/>
                <a:cs typeface="Proxima Nova Semibold"/>
                <a:sym typeface="Proxima Nova Semibold"/>
              </a:rPr>
              <a:t>Create another </a:t>
            </a:r>
            <a:r>
              <a:rPr b="1" lang="tr-TR" sz="2200">
                <a:solidFill>
                  <a:srgbClr val="0A3534"/>
                </a:solidFill>
                <a:latin typeface="Consolas"/>
                <a:ea typeface="Consolas"/>
                <a:cs typeface="Consolas"/>
                <a:sym typeface="Consolas"/>
              </a:rPr>
              <a:t>txt</a:t>
            </a:r>
            <a:r>
              <a:rPr lang="tr-TR" sz="2200">
                <a:solidFill>
                  <a:srgbClr val="0A3534"/>
                </a:solidFill>
                <a:latin typeface="Proxima Nova Semibold"/>
                <a:ea typeface="Proxima Nova Semibold"/>
                <a:cs typeface="Proxima Nova Semibold"/>
                <a:sym typeface="Proxima Nova Semibold"/>
              </a:rPr>
              <a:t> file,</a:t>
            </a:r>
            <a:endParaRPr sz="2200">
              <a:solidFill>
                <a:srgbClr val="0A3534"/>
              </a:solidFill>
              <a:latin typeface="Proxima Nova"/>
              <a:ea typeface="Proxima Nova"/>
              <a:cs typeface="Proxima Nova"/>
              <a:sym typeface="Proxima Nova"/>
            </a:endParaRPr>
          </a:p>
          <a:p>
            <a:pPr indent="0" lvl="0" marL="457200" rtl="0" algn="l">
              <a:spcBef>
                <a:spcPts val="0"/>
              </a:spcBef>
              <a:spcAft>
                <a:spcPts val="0"/>
              </a:spcAft>
              <a:buNone/>
            </a:pPr>
            <a:r>
              <a:t/>
            </a:r>
            <a:endParaRPr sz="2200">
              <a:solidFill>
                <a:srgbClr val="0A3534"/>
              </a:solidFill>
              <a:latin typeface="Proxima Nova Semibold"/>
              <a:ea typeface="Proxima Nova Semibold"/>
              <a:cs typeface="Proxima Nova Semibold"/>
              <a:sym typeface="Proxima Nova Semibold"/>
            </a:endParaRPr>
          </a:p>
          <a:p>
            <a:pPr indent="-368300" lvl="0" marL="457200" rtl="0" algn="l">
              <a:spcBef>
                <a:spcPts val="0"/>
              </a:spcBef>
              <a:spcAft>
                <a:spcPts val="0"/>
              </a:spcAft>
              <a:buClr>
                <a:srgbClr val="0A3534"/>
              </a:buClr>
              <a:buSzPts val="2200"/>
              <a:buFont typeface="Proxima Nova Semibold"/>
              <a:buChar char="●"/>
            </a:pPr>
            <a:r>
              <a:rPr lang="tr-TR" sz="2200">
                <a:solidFill>
                  <a:srgbClr val="0A3534"/>
                </a:solidFill>
                <a:latin typeface="Proxima Nova Semibold"/>
                <a:ea typeface="Proxima Nova Semibold"/>
                <a:cs typeface="Proxima Nova Semibold"/>
                <a:sym typeface="Proxima Nova Semibold"/>
              </a:rPr>
              <a:t>Implement the same steps (reading methods) in the tasks shown in this presentation.</a:t>
            </a:r>
            <a:endParaRPr sz="2200">
              <a:solidFill>
                <a:srgbClr val="0A3534"/>
              </a:solidFill>
              <a:latin typeface="Proxima Nova Semibold"/>
              <a:ea typeface="Proxima Nova Semibold"/>
              <a:cs typeface="Proxima Nova Semibold"/>
              <a:sym typeface="Proxima Nova Semibold"/>
            </a:endParaRPr>
          </a:p>
          <a:p>
            <a:pPr indent="0" lvl="0" marL="457200" rtl="0" algn="l">
              <a:spcBef>
                <a:spcPts val="0"/>
              </a:spcBef>
              <a:spcAft>
                <a:spcPts val="0"/>
              </a:spcAft>
              <a:buNone/>
            </a:pPr>
            <a:r>
              <a:t/>
            </a:r>
            <a:endParaRPr sz="2200"/>
          </a:p>
        </p:txBody>
      </p:sp>
      <p:sp>
        <p:nvSpPr>
          <p:cNvPr id="1030" name="Google Shape;1030;p93"/>
          <p:cNvSpPr txBox="1"/>
          <p:nvPr/>
        </p:nvSpPr>
        <p:spPr>
          <a:xfrm>
            <a:off x="5437750" y="845725"/>
            <a:ext cx="2904600" cy="3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solidFill>
                  <a:srgbClr val="FFFFFF"/>
                </a:solidFill>
                <a:latin typeface="Proxima Nova Semibold"/>
                <a:ea typeface="Proxima Nova Semibold"/>
                <a:cs typeface="Proxima Nova Semibold"/>
                <a:sym typeface="Proxima Nova Semibold"/>
              </a:rPr>
              <a:t>You can complete this assignment by yourself or in a group session later.</a:t>
            </a:r>
            <a:endParaRPr sz="1800">
              <a:solidFill>
                <a:srgbClr val="FFFFFF"/>
              </a:solidFill>
              <a:latin typeface="Proxima Nova"/>
              <a:ea typeface="Proxima Nova"/>
              <a:cs typeface="Proxima Nova"/>
              <a:sym typeface="Proxima Nova"/>
            </a:endParaRPr>
          </a:p>
        </p:txBody>
      </p:sp>
      <p:sp>
        <p:nvSpPr>
          <p:cNvPr id="1031" name="Google Shape;1031;p93">
            <a:hlinkClick r:id="rId5"/>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EABCD"/>
        </a:solidFill>
      </p:bgPr>
    </p:bg>
    <p:spTree>
      <p:nvGrpSpPr>
        <p:cNvPr id="1035" name="Shape 1035"/>
        <p:cNvGrpSpPr/>
        <p:nvPr/>
      </p:nvGrpSpPr>
      <p:grpSpPr>
        <a:xfrm>
          <a:off x="0" y="0"/>
          <a:ext cx="0" cy="0"/>
          <a:chOff x="0" y="0"/>
          <a:chExt cx="0" cy="0"/>
        </a:xfrm>
      </p:grpSpPr>
      <p:sp>
        <p:nvSpPr>
          <p:cNvPr id="1036" name="Google Shape;1036;p94"/>
          <p:cNvSpPr/>
          <p:nvPr/>
        </p:nvSpPr>
        <p:spPr>
          <a:xfrm>
            <a:off x="220050" y="255025"/>
            <a:ext cx="8703900" cy="447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0A3534"/>
              </a:solidFill>
              <a:latin typeface="Proxima Nova Semibold"/>
              <a:ea typeface="Proxima Nova Semibold"/>
              <a:cs typeface="Proxima Nova Semibold"/>
              <a:sym typeface="Proxima Nova Semibold"/>
            </a:endParaRPr>
          </a:p>
        </p:txBody>
      </p:sp>
      <p:sp>
        <p:nvSpPr>
          <p:cNvPr id="1037" name="Google Shape;103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TR" sz="2400">
                <a:solidFill>
                  <a:srgbClr val="0A3534"/>
                </a:solidFill>
                <a:latin typeface="Proxima Nova Semibold"/>
                <a:ea typeface="Proxima Nova Semibold"/>
                <a:cs typeface="Proxima Nova Semibold"/>
                <a:sym typeface="Proxima Nova Semibold"/>
              </a:rPr>
              <a:t>How well did you like this lesson?</a:t>
            </a:r>
            <a:endParaRPr sz="2400">
              <a:solidFill>
                <a:srgbClr val="0A3534"/>
              </a:solidFill>
              <a:latin typeface="Proxima Nova Semibold"/>
              <a:ea typeface="Proxima Nova Semibold"/>
              <a:cs typeface="Proxima Nova Semibold"/>
              <a:sym typeface="Proxima Nova Semibold"/>
            </a:endParaRPr>
          </a:p>
        </p:txBody>
      </p:sp>
      <p:pic>
        <p:nvPicPr>
          <p:cNvPr id="1038" name="Google Shape;1038;p9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pic>
        <p:nvPicPr>
          <p:cNvPr id="1039" name="Google Shape;1039;p94"/>
          <p:cNvPicPr preferRelativeResize="0"/>
          <p:nvPr/>
        </p:nvPicPr>
        <p:blipFill rotWithShape="1">
          <a:blip r:embed="rId5">
            <a:alphaModFix/>
          </a:blip>
          <a:srcRect b="0" l="29" r="39" t="0"/>
          <a:stretch/>
        </p:blipFill>
        <p:spPr>
          <a:xfrm>
            <a:off x="520950" y="872093"/>
            <a:ext cx="8102100" cy="3704114"/>
          </a:xfrm>
          <a:prstGeom prst="rect">
            <a:avLst/>
          </a:prstGeom>
          <a:noFill/>
          <a:ln>
            <a:noFill/>
          </a:ln>
        </p:spPr>
      </p:pic>
      <p:pic>
        <p:nvPicPr>
          <p:cNvPr id="1040" name="Google Shape;1040;p94"/>
          <p:cNvPicPr preferRelativeResize="0"/>
          <p:nvPr/>
        </p:nvPicPr>
        <p:blipFill>
          <a:blip r:embed="rId6">
            <a:alphaModFix/>
          </a:blip>
          <a:stretch>
            <a:fillRect/>
          </a:stretch>
        </p:blipFill>
        <p:spPr>
          <a:xfrm>
            <a:off x="786375" y="1524775"/>
            <a:ext cx="2411775" cy="2411750"/>
          </a:xfrm>
          <a:prstGeom prst="rect">
            <a:avLst/>
          </a:prstGeom>
          <a:noFill/>
          <a:ln>
            <a:noFill/>
          </a:ln>
        </p:spPr>
      </p:pic>
      <p:pic>
        <p:nvPicPr>
          <p:cNvPr id="1041" name="Google Shape;1041;p94"/>
          <p:cNvPicPr preferRelativeResize="0"/>
          <p:nvPr/>
        </p:nvPicPr>
        <p:blipFill>
          <a:blip r:embed="rId7">
            <a:alphaModFix/>
          </a:blip>
          <a:stretch>
            <a:fillRect/>
          </a:stretch>
        </p:blipFill>
        <p:spPr>
          <a:xfrm>
            <a:off x="5954200" y="1524763"/>
            <a:ext cx="2411775" cy="2411775"/>
          </a:xfrm>
          <a:prstGeom prst="rect">
            <a:avLst/>
          </a:prstGeom>
          <a:noFill/>
          <a:ln>
            <a:noFill/>
          </a:ln>
        </p:spPr>
      </p:pic>
      <p:sp>
        <p:nvSpPr>
          <p:cNvPr id="1042" name="Google Shape;1042;p94">
            <a:hlinkClick r:id="rId8"/>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95"/>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grpSp>
        <p:nvGrpSpPr>
          <p:cNvPr id="1048" name="Google Shape;1048;p95"/>
          <p:cNvGrpSpPr/>
          <p:nvPr/>
        </p:nvGrpSpPr>
        <p:grpSpPr>
          <a:xfrm>
            <a:off x="5410301" y="719490"/>
            <a:ext cx="3356124" cy="3829046"/>
            <a:chOff x="2602525" y="317054"/>
            <a:chExt cx="4174283" cy="4762495"/>
          </a:xfrm>
        </p:grpSpPr>
        <p:sp>
          <p:nvSpPr>
            <p:cNvPr id="1049" name="Google Shape;1049;p95"/>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95"/>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1" name="Google Shape;1051;p95"/>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2" name="Google Shape;1052;p95"/>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95"/>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95"/>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95"/>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95"/>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95"/>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95"/>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95"/>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95"/>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95"/>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95"/>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95"/>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95"/>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95"/>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95"/>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95"/>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95"/>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9" name="Google Shape;1069;p95"/>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0" name="Google Shape;1070;p95"/>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95"/>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95"/>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95"/>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95"/>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95"/>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95"/>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95"/>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95"/>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95"/>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95"/>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95"/>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95"/>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95"/>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95"/>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95"/>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95"/>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95"/>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588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95"/>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95"/>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95"/>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9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95"/>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95"/>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5882"/>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95"/>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95"/>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95"/>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95"/>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95"/>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95"/>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95"/>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1" name="Google Shape;1101;p95"/>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95"/>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95"/>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95"/>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95"/>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06" name="Google Shape;1106;p95"/>
            <p:cNvGrpSpPr/>
            <p:nvPr/>
          </p:nvGrpSpPr>
          <p:grpSpPr>
            <a:xfrm>
              <a:off x="2941619" y="3895613"/>
              <a:ext cx="483621" cy="510995"/>
              <a:chOff x="4345944" y="4626313"/>
              <a:chExt cx="483621" cy="510995"/>
            </a:xfrm>
          </p:grpSpPr>
          <p:grpSp>
            <p:nvGrpSpPr>
              <p:cNvPr id="1107" name="Google Shape;1107;p95"/>
              <p:cNvGrpSpPr/>
              <p:nvPr/>
            </p:nvGrpSpPr>
            <p:grpSpPr>
              <a:xfrm>
                <a:off x="4345944" y="4852987"/>
                <a:ext cx="474200" cy="284321"/>
                <a:chOff x="4345944" y="4852987"/>
                <a:chExt cx="474200" cy="284321"/>
              </a:xfrm>
            </p:grpSpPr>
            <p:sp>
              <p:nvSpPr>
                <p:cNvPr id="1108" name="Google Shape;1108;p95"/>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95"/>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95"/>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11" name="Google Shape;1111;p95"/>
                <p:cNvGrpSpPr/>
                <p:nvPr/>
              </p:nvGrpSpPr>
              <p:grpSpPr>
                <a:xfrm>
                  <a:off x="4457040" y="4985575"/>
                  <a:ext cx="133724" cy="77247"/>
                  <a:chOff x="4457040" y="4985575"/>
                  <a:chExt cx="133724" cy="77247"/>
                </a:xfrm>
              </p:grpSpPr>
              <p:sp>
                <p:nvSpPr>
                  <p:cNvPr id="1112" name="Google Shape;1112;p95"/>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95"/>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14" name="Google Shape;1114;p95"/>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p95"/>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95"/>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95"/>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95"/>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95"/>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95"/>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95"/>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p95"/>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p95"/>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p95"/>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95"/>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95"/>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95"/>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p95"/>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p95"/>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p95"/>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95"/>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95"/>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95"/>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95"/>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95"/>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95"/>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7" name="Google Shape;1137;p95"/>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8" name="Google Shape;1138;p95"/>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95"/>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95"/>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95"/>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95"/>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3" name="Google Shape;1143;p95"/>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4" name="Google Shape;1144;p95"/>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95"/>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95"/>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95"/>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95"/>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9" name="Google Shape;1149;p95"/>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95"/>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1" name="Google Shape;1151;p95"/>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2" name="Google Shape;1152;p95"/>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95"/>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95"/>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95"/>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95"/>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95"/>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95"/>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95"/>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95"/>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95"/>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95"/>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95"/>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95"/>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95"/>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95"/>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95"/>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95"/>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95"/>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95"/>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95"/>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95"/>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95"/>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95"/>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95"/>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95"/>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95"/>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78" name="Google Shape;1178;p95"/>
              <p:cNvGrpSpPr/>
              <p:nvPr/>
            </p:nvGrpSpPr>
            <p:grpSpPr>
              <a:xfrm>
                <a:off x="4543079" y="4626313"/>
                <a:ext cx="286486" cy="386884"/>
                <a:chOff x="4543079" y="4626313"/>
                <a:chExt cx="286486" cy="386884"/>
              </a:xfrm>
            </p:grpSpPr>
            <p:grpSp>
              <p:nvGrpSpPr>
                <p:cNvPr id="1179" name="Google Shape;1179;p95"/>
                <p:cNvGrpSpPr/>
                <p:nvPr/>
              </p:nvGrpSpPr>
              <p:grpSpPr>
                <a:xfrm>
                  <a:off x="4543079" y="4626313"/>
                  <a:ext cx="286486" cy="386884"/>
                  <a:chOff x="4543079" y="4626313"/>
                  <a:chExt cx="286486" cy="386884"/>
                </a:xfrm>
              </p:grpSpPr>
              <p:sp>
                <p:nvSpPr>
                  <p:cNvPr id="1180" name="Google Shape;1180;p95"/>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95"/>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9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95"/>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4" name="Google Shape;1184;p95"/>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85" name="Google Shape;1185;p95"/>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6" name="Google Shape;1186;p95"/>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7" name="Google Shape;1187;p95"/>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188" name="Google Shape;1188;p95"/>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9" name="Google Shape;1189;p95"/>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0" name="Google Shape;1190;p95"/>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1" name="Google Shape;1191;p95"/>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2" name="Google Shape;1192;p95"/>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3" name="Google Shape;1193;p95"/>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94" name="Google Shape;1194;p95"/>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TR" sz="7200" u="none" cap="none" strike="noStrike">
                <a:solidFill>
                  <a:srgbClr val="741B47"/>
                </a:solidFill>
                <a:latin typeface="Raleway SemiBold"/>
                <a:ea typeface="Raleway SemiBold"/>
                <a:cs typeface="Raleway SemiBold"/>
                <a:sym typeface="Raleway SemiBold"/>
              </a:rPr>
              <a:t>THANKS!</a:t>
            </a:r>
            <a:endParaRPr b="0" i="0" sz="7200" u="none" cap="none" strike="noStrike">
              <a:solidFill>
                <a:srgbClr val="741B47"/>
              </a:solidFill>
              <a:latin typeface="Raleway SemiBold"/>
              <a:ea typeface="Raleway SemiBold"/>
              <a:cs typeface="Raleway SemiBold"/>
              <a:sym typeface="Raleway SemiBold"/>
            </a:endParaRPr>
          </a:p>
        </p:txBody>
      </p:sp>
      <p:sp>
        <p:nvSpPr>
          <p:cNvPr id="1195" name="Google Shape;1195;p95"/>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tr-TR" sz="3600" u="none" cap="none" strike="noStrike">
                <a:solidFill>
                  <a:srgbClr val="000000"/>
                </a:solidFill>
                <a:latin typeface="Barlow"/>
                <a:ea typeface="Barlow"/>
                <a:cs typeface="Barlow"/>
                <a:sym typeface="Barlow"/>
              </a:rPr>
              <a:t>Any questions?</a:t>
            </a:r>
            <a:endParaRPr b="1" i="0" sz="3600" u="none" cap="none" strike="noStrike">
              <a:solidFill>
                <a:srgbClr val="000000"/>
              </a:solidFill>
              <a:latin typeface="Barlow"/>
              <a:ea typeface="Barlow"/>
              <a:cs typeface="Barlow"/>
              <a:sym typeface="Barlow"/>
            </a:endParaRPr>
          </a:p>
          <a:p>
            <a:pPr indent="0" lvl="0" marL="0" marR="0" rtl="0" algn="l">
              <a:lnSpc>
                <a:spcPct val="110000"/>
              </a:lnSpc>
              <a:spcBef>
                <a:spcPts val="600"/>
              </a:spcBef>
              <a:spcAft>
                <a:spcPts val="0"/>
              </a:spcAft>
              <a:buClr>
                <a:schemeClr val="dk1"/>
              </a:buClr>
              <a:buSzPts val="1100"/>
              <a:buFont typeface="Arial"/>
              <a:buNone/>
            </a:pPr>
            <a:r>
              <a:rPr b="0" i="0" lang="tr-TR" sz="2000" u="none" cap="none" strike="noStrike">
                <a:solidFill>
                  <a:schemeClr val="dk1"/>
                </a:solidFill>
                <a:latin typeface="Barlow Light"/>
                <a:ea typeface="Barlow Light"/>
                <a:cs typeface="Barlow Light"/>
                <a:sym typeface="Barlow Light"/>
              </a:rPr>
              <a:t>You can find me at: </a:t>
            </a:r>
            <a:endParaRPr b="0" i="0" sz="2000" u="none" cap="none" strike="noStrike">
              <a:solidFill>
                <a:schemeClr val="dk1"/>
              </a:solidFill>
              <a:latin typeface="Barlow Light"/>
              <a:ea typeface="Barlow Light"/>
              <a:cs typeface="Barlow Light"/>
              <a:sym typeface="Barlow Light"/>
            </a:endParaRPr>
          </a:p>
          <a:p>
            <a:pPr indent="-342900" lvl="0" marL="457200" marR="0" rtl="0" algn="l">
              <a:lnSpc>
                <a:spcPct val="110000"/>
              </a:lnSpc>
              <a:spcBef>
                <a:spcPts val="0"/>
              </a:spcBef>
              <a:spcAft>
                <a:spcPts val="0"/>
              </a:spcAft>
              <a:buClr>
                <a:srgbClr val="741B47"/>
              </a:buClr>
              <a:buSzPts val="1800"/>
              <a:buFont typeface="Barlow Light"/>
              <a:buChar char="▸"/>
            </a:pPr>
            <a:r>
              <a:rPr lang="tr-TR"/>
              <a:t>joseph</a:t>
            </a:r>
            <a:r>
              <a:rPr b="0" i="0" lang="tr-TR" sz="2000" u="none" cap="none" strike="noStrike">
                <a:solidFill>
                  <a:schemeClr val="dk1"/>
                </a:solidFill>
                <a:latin typeface="Barlow Light"/>
                <a:ea typeface="Barlow Light"/>
                <a:cs typeface="Barlow Light"/>
                <a:sym typeface="Barlow Light"/>
              </a:rPr>
              <a:t>@clarusway.com</a:t>
            </a:r>
            <a:endParaRPr b="0" i="0" sz="2000" u="none" cap="none" strike="noStrike">
              <a:solidFill>
                <a:schemeClr val="dk1"/>
              </a:solidFill>
              <a:latin typeface="Barlow Light"/>
              <a:ea typeface="Barlow Light"/>
              <a:cs typeface="Barlow Light"/>
              <a:sym typeface="Barlow Light"/>
            </a:endParaRPr>
          </a:p>
        </p:txBody>
      </p:sp>
      <p:pic>
        <p:nvPicPr>
          <p:cNvPr id="1196" name="Google Shape;1196;p95"/>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tr-TR"/>
              <a:t>‹#›</a:t>
            </a:fld>
            <a:endParaRPr/>
          </a:p>
        </p:txBody>
      </p:sp>
      <p:sp>
        <p:nvSpPr>
          <p:cNvPr id="434" name="Google Shape;434;p27"/>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4000">
              <a:solidFill>
                <a:srgbClr val="419DD3"/>
              </a:solidFill>
              <a:latin typeface="Raleway Medium"/>
              <a:ea typeface="Raleway Medium"/>
              <a:cs typeface="Raleway Medium"/>
              <a:sym typeface="Raleway Medium"/>
            </a:endParaRPr>
          </a:p>
        </p:txBody>
      </p:sp>
      <p:sp>
        <p:nvSpPr>
          <p:cNvPr id="435" name="Google Shape;435;p27"/>
          <p:cNvSpPr txBox="1"/>
          <p:nvPr>
            <p:ph idx="4294967295" type="subTitle"/>
          </p:nvPr>
        </p:nvSpPr>
        <p:spPr>
          <a:xfrm>
            <a:off x="67625" y="647800"/>
            <a:ext cx="8783100" cy="1048200"/>
          </a:xfrm>
          <a:prstGeom prst="rect">
            <a:avLst/>
          </a:prstGeom>
          <a:noFill/>
          <a:ln>
            <a:noFill/>
          </a:ln>
        </p:spPr>
        <p:txBody>
          <a:bodyPr anchorCtr="0" anchor="t" bIns="0" lIns="0" spcFirstLastPara="1" rIns="0" wrap="square" tIns="0">
            <a:noAutofit/>
          </a:bodyPr>
          <a:lstStyle/>
          <a:p>
            <a:pPr indent="-431800" lvl="0" marL="457200" marR="0" rtl="0" algn="just">
              <a:lnSpc>
                <a:spcPct val="110000"/>
              </a:lnSpc>
              <a:spcBef>
                <a:spcPts val="600"/>
              </a:spcBef>
              <a:spcAft>
                <a:spcPts val="0"/>
              </a:spcAft>
              <a:buClr>
                <a:srgbClr val="073763"/>
              </a:buClr>
              <a:buSzPts val="3200"/>
              <a:buFont typeface="Montserrat Light"/>
              <a:buChar char="▸"/>
            </a:pPr>
            <a:r>
              <a:rPr lang="tr-TR" sz="3200">
                <a:solidFill>
                  <a:srgbClr val="073763"/>
                </a:solidFill>
                <a:latin typeface="Montserrat Light"/>
                <a:ea typeface="Montserrat Light"/>
                <a:cs typeface="Montserrat Light"/>
                <a:sym typeface="Montserrat Light"/>
              </a:rPr>
              <a:t>You can see the current path of your Jupyter using </a:t>
            </a:r>
            <a:r>
              <a:rPr b="1" lang="tr-TR" sz="3200">
                <a:solidFill>
                  <a:srgbClr val="073763"/>
                </a:solidFill>
                <a:highlight>
                  <a:srgbClr val="EFEFEF"/>
                </a:highlight>
                <a:latin typeface="Consolas"/>
                <a:ea typeface="Consolas"/>
                <a:cs typeface="Consolas"/>
                <a:sym typeface="Consolas"/>
              </a:rPr>
              <a:t>pwd</a:t>
            </a:r>
            <a:r>
              <a:rPr lang="tr-TR" sz="3200">
                <a:solidFill>
                  <a:srgbClr val="073763"/>
                </a:solidFill>
                <a:latin typeface="Montserrat Light"/>
                <a:ea typeface="Montserrat Light"/>
                <a:cs typeface="Montserrat Light"/>
                <a:sym typeface="Montserrat Light"/>
              </a:rPr>
              <a:t> command.</a:t>
            </a:r>
            <a:endParaRPr sz="3200">
              <a:solidFill>
                <a:srgbClr val="434343"/>
              </a:solidFill>
              <a:latin typeface="Montserrat Light"/>
              <a:ea typeface="Montserrat Light"/>
              <a:cs typeface="Montserrat Light"/>
              <a:sym typeface="Montserrat Light"/>
            </a:endParaRPr>
          </a:p>
        </p:txBody>
      </p:sp>
      <p:pic>
        <p:nvPicPr>
          <p:cNvPr id="436" name="Google Shape;436;p27"/>
          <p:cNvPicPr preferRelativeResize="0"/>
          <p:nvPr/>
        </p:nvPicPr>
        <p:blipFill>
          <a:blip r:embed="rId3">
            <a:alphaModFix/>
          </a:blip>
          <a:stretch>
            <a:fillRect/>
          </a:stretch>
        </p:blipFill>
        <p:spPr>
          <a:xfrm>
            <a:off x="152400" y="2381800"/>
            <a:ext cx="8839201" cy="1229647"/>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TR"/>
              <a:t>‹#›</a:t>
            </a:fld>
            <a:endParaRPr/>
          </a:p>
        </p:txBody>
      </p:sp>
      <p:sp>
        <p:nvSpPr>
          <p:cNvPr id="442" name="Google Shape;442;p28"/>
          <p:cNvSpPr txBox="1"/>
          <p:nvPr>
            <p:ph type="title"/>
          </p:nvPr>
        </p:nvSpPr>
        <p:spPr>
          <a:xfrm>
            <a:off x="431800" y="173800"/>
            <a:ext cx="79557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4000">
                <a:solidFill>
                  <a:srgbClr val="741B47"/>
                </a:solidFill>
                <a:highlight>
                  <a:srgbClr val="EFEFEF"/>
                </a:highlight>
                <a:latin typeface="Consolas"/>
                <a:ea typeface="Consolas"/>
                <a:cs typeface="Consolas"/>
                <a:sym typeface="Consolas"/>
              </a:rPr>
              <a:t>open()</a:t>
            </a:r>
            <a:r>
              <a:rPr lang="tr-TR" sz="4000">
                <a:solidFill>
                  <a:srgbClr val="741B47"/>
                </a:solidFill>
                <a:latin typeface="Raleway Medium"/>
                <a:ea typeface="Raleway Medium"/>
                <a:cs typeface="Raleway Medium"/>
                <a:sym typeface="Raleway Medium"/>
              </a:rPr>
              <a:t> Function </a:t>
            </a:r>
            <a:r>
              <a:rPr lang="tr-TR" sz="3300">
                <a:solidFill>
                  <a:srgbClr val="741B47"/>
                </a:solidFill>
                <a:latin typeface="Raleway Medium"/>
                <a:ea typeface="Raleway Medium"/>
                <a:cs typeface="Raleway Medium"/>
                <a:sym typeface="Raleway Medium"/>
              </a:rPr>
              <a:t>(review)</a:t>
            </a:r>
            <a:endParaRPr sz="4000">
              <a:solidFill>
                <a:srgbClr val="741B47"/>
              </a:solidFill>
              <a:latin typeface="Raleway Medium"/>
              <a:ea typeface="Raleway Medium"/>
              <a:cs typeface="Raleway Medium"/>
              <a:sym typeface="Raleway Medium"/>
            </a:endParaRPr>
          </a:p>
        </p:txBody>
      </p:sp>
      <p:sp>
        <p:nvSpPr>
          <p:cNvPr id="443" name="Google Shape;443;p28"/>
          <p:cNvSpPr txBox="1"/>
          <p:nvPr>
            <p:ph idx="4294967295" type="subTitle"/>
          </p:nvPr>
        </p:nvSpPr>
        <p:spPr>
          <a:xfrm>
            <a:off x="67625" y="800200"/>
            <a:ext cx="8783100" cy="1481700"/>
          </a:xfrm>
          <a:prstGeom prst="rect">
            <a:avLst/>
          </a:prstGeom>
          <a:noFill/>
          <a:ln>
            <a:noFill/>
          </a:ln>
        </p:spPr>
        <p:txBody>
          <a:bodyPr anchorCtr="0" anchor="t" bIns="0" lIns="0" spcFirstLastPara="1" rIns="0" wrap="square" tIns="0">
            <a:noAutofit/>
          </a:bodyPr>
          <a:lstStyle/>
          <a:p>
            <a:pPr indent="-381000" lvl="0" marL="457200" marR="0" rtl="0" algn="just">
              <a:lnSpc>
                <a:spcPct val="110000"/>
              </a:lnSpc>
              <a:spcBef>
                <a:spcPts val="600"/>
              </a:spcBef>
              <a:spcAft>
                <a:spcPts val="0"/>
              </a:spcAft>
              <a:buClr>
                <a:srgbClr val="741B47"/>
              </a:buClr>
              <a:buSzPts val="2400"/>
              <a:buFont typeface="Montserrat Light"/>
              <a:buChar char="▸"/>
            </a:pPr>
            <a:r>
              <a:rPr lang="tr-TR" sz="2400">
                <a:solidFill>
                  <a:srgbClr val="434343"/>
                </a:solidFill>
                <a:latin typeface="Montserrat Light"/>
                <a:ea typeface="Montserrat Light"/>
                <a:cs typeface="Montserrat Light"/>
                <a:sym typeface="Montserrat Light"/>
              </a:rPr>
              <a:t>In the following example, you see that we open a </a:t>
            </a:r>
            <a:r>
              <a:rPr lang="tr-TR" sz="2400">
                <a:solidFill>
                  <a:srgbClr val="434343"/>
                </a:solidFill>
                <a:latin typeface="Consolas"/>
                <a:ea typeface="Consolas"/>
                <a:cs typeface="Consolas"/>
                <a:sym typeface="Consolas"/>
              </a:rPr>
              <a:t>.txt</a:t>
            </a:r>
            <a:r>
              <a:rPr lang="tr-TR" sz="2400">
                <a:solidFill>
                  <a:srgbClr val="434343"/>
                </a:solidFill>
                <a:latin typeface="Montserrat Light"/>
                <a:ea typeface="Montserrat Light"/>
                <a:cs typeface="Montserrat Light"/>
                <a:sym typeface="Montserrat Light"/>
              </a:rPr>
              <a:t> file object. We passed the required parameter (</a:t>
            </a:r>
            <a:r>
              <a:rPr lang="tr-TR" sz="2400">
                <a:solidFill>
                  <a:srgbClr val="434343"/>
                </a:solidFill>
                <a:latin typeface="Consolas"/>
                <a:ea typeface="Consolas"/>
                <a:cs typeface="Consolas"/>
                <a:sym typeface="Consolas"/>
              </a:rPr>
              <a:t>file</a:t>
            </a:r>
            <a:r>
              <a:rPr lang="tr-TR" sz="2400">
                <a:solidFill>
                  <a:srgbClr val="434343"/>
                </a:solidFill>
                <a:latin typeface="Montserrat Light"/>
                <a:ea typeface="Montserrat Light"/>
                <a:cs typeface="Montserrat Light"/>
                <a:sym typeface="Montserrat Light"/>
              </a:rPr>
              <a:t>) into the </a:t>
            </a:r>
            <a:r>
              <a:rPr lang="tr-TR" sz="2400">
                <a:solidFill>
                  <a:srgbClr val="FF00FF"/>
                </a:solidFill>
                <a:highlight>
                  <a:srgbClr val="EFEFEF"/>
                </a:highlight>
                <a:latin typeface="Consolas"/>
                <a:ea typeface="Consolas"/>
                <a:cs typeface="Consolas"/>
                <a:sym typeface="Consolas"/>
              </a:rPr>
              <a:t>open</a:t>
            </a:r>
            <a:r>
              <a:rPr lang="tr-TR" sz="2400">
                <a:solidFill>
                  <a:srgbClr val="434343"/>
                </a:solidFill>
                <a:highlight>
                  <a:srgbClr val="EFEFEF"/>
                </a:highlight>
                <a:latin typeface="Consolas"/>
                <a:ea typeface="Consolas"/>
                <a:cs typeface="Consolas"/>
                <a:sym typeface="Consolas"/>
              </a:rPr>
              <a:t>()</a:t>
            </a:r>
            <a:r>
              <a:rPr lang="tr-TR" sz="2400">
                <a:solidFill>
                  <a:srgbClr val="434343"/>
                </a:solidFill>
                <a:latin typeface="Montserrat Light"/>
                <a:ea typeface="Montserrat Light"/>
                <a:cs typeface="Montserrat Light"/>
                <a:sym typeface="Montserrat Light"/>
              </a:rPr>
              <a:t> function.</a:t>
            </a:r>
            <a:endParaRPr sz="2400">
              <a:solidFill>
                <a:srgbClr val="434343"/>
              </a:solidFill>
              <a:latin typeface="Montserrat Light"/>
              <a:ea typeface="Montserrat Light"/>
              <a:cs typeface="Montserrat Light"/>
              <a:sym typeface="Montserrat Light"/>
            </a:endParaRPr>
          </a:p>
        </p:txBody>
      </p:sp>
      <p:pic>
        <p:nvPicPr>
          <p:cNvPr id="444" name="Google Shape;444;p28"/>
          <p:cNvPicPr preferRelativeResize="0"/>
          <p:nvPr/>
        </p:nvPicPr>
        <p:blipFill>
          <a:blip r:embed="rId3">
            <a:alphaModFix/>
          </a:blip>
          <a:stretch>
            <a:fillRect/>
          </a:stretch>
        </p:blipFill>
        <p:spPr>
          <a:xfrm>
            <a:off x="152400" y="2849200"/>
            <a:ext cx="8839200" cy="829802"/>
          </a:xfrm>
          <a:prstGeom prst="rect">
            <a:avLst/>
          </a:prstGeom>
          <a:noFill/>
          <a:ln>
            <a:noFill/>
          </a:ln>
        </p:spPr>
      </p:pic>
      <p:sp>
        <p:nvSpPr>
          <p:cNvPr id="445" name="Google Shape;445;p28"/>
          <p:cNvSpPr/>
          <p:nvPr/>
        </p:nvSpPr>
        <p:spPr>
          <a:xfrm>
            <a:off x="7272925" y="180550"/>
            <a:ext cx="1074000" cy="468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TR" sz="2400">
                <a:solidFill>
                  <a:srgbClr val="FF0000"/>
                </a:solidFill>
                <a:highlight>
                  <a:srgbClr val="EFEFEF"/>
                </a:highlight>
                <a:latin typeface="Consolas"/>
                <a:ea typeface="Consolas"/>
                <a:cs typeface="Consolas"/>
                <a:sym typeface="Consolas"/>
              </a:rPr>
              <a:t>file</a:t>
            </a:r>
            <a:endParaRPr sz="2400">
              <a:highlight>
                <a:srgbClr val="EFEFEF"/>
              </a:highlight>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